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306" r:id="rId3"/>
    <p:sldId id="291" r:id="rId4"/>
    <p:sldId id="292" r:id="rId5"/>
    <p:sldId id="300" r:id="rId6"/>
    <p:sldId id="303" r:id="rId7"/>
    <p:sldId id="308" r:id="rId8"/>
    <p:sldId id="290" r:id="rId9"/>
    <p:sldId id="289" r:id="rId10"/>
  </p:sldIdLst>
  <p:sldSz cx="9144000" cy="6858000" type="screen4x3"/>
  <p:notesSz cx="6781800" cy="9926638"/>
  <p:embeddedFontLst>
    <p:embeddedFont>
      <p:font typeface="Century Gothic" panose="020B0502020202020204" pitchFamily="34" charset="0"/>
      <p:regular r:id="rId13"/>
      <p:bold r:id="rId14"/>
      <p:italic r:id="rId15"/>
      <p:boldItalic r:id="rId16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6" userDrawn="1">
          <p15:clr>
            <a:srgbClr val="A4A3A4"/>
          </p15:clr>
        </p15:guide>
        <p15:guide id="2" pos="567" userDrawn="1">
          <p15:clr>
            <a:srgbClr val="A4A3A4"/>
          </p15:clr>
        </p15:guide>
        <p15:guide id="3" pos="5511" userDrawn="1">
          <p15:clr>
            <a:srgbClr val="A4A3A4"/>
          </p15:clr>
        </p15:guide>
        <p15:guide id="4" pos="5239" userDrawn="1">
          <p15:clr>
            <a:srgbClr val="A4A3A4"/>
          </p15:clr>
        </p15:guide>
        <p15:guide id="5" orient="horz" pos="3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етряшов Дмитрий Владимирович" initials="ПДВ" lastIdx="5" clrIdx="0">
    <p:extLst>
      <p:ext uri="{19B8F6BF-5375-455C-9EA6-DF929625EA0E}">
        <p15:presenceInfo xmlns:p15="http://schemas.microsoft.com/office/powerpoint/2012/main" userId="e555c929f30b668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18"/>
    <a:srgbClr val="FFCC00"/>
    <a:srgbClr val="008000"/>
    <a:srgbClr val="FF3300"/>
    <a:srgbClr val="ACCC4B"/>
    <a:srgbClr val="FF9900"/>
    <a:srgbClr val="FFCC66"/>
    <a:srgbClr val="199CFF"/>
    <a:srgbClr val="FFFF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8" autoAdjust="0"/>
    <p:restoredTop sz="94719" autoAdjust="0"/>
  </p:normalViewPr>
  <p:slideViewPr>
    <p:cSldViewPr snapToGrid="0" showGuides="1">
      <p:cViewPr varScale="1">
        <p:scale>
          <a:sx n="112" d="100"/>
          <a:sy n="112" d="100"/>
        </p:scale>
        <p:origin x="1098" y="108"/>
      </p:cViewPr>
      <p:guideLst>
        <p:guide orient="horz" pos="3816"/>
        <p:guide pos="567"/>
        <p:guide pos="5511"/>
        <p:guide pos="5239"/>
        <p:guide orient="horz" pos="34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9" d="100"/>
          <a:sy n="79" d="100"/>
        </p:scale>
        <p:origin x="-2088" y="-84"/>
      </p:cViewPr>
      <p:guideLst>
        <p:guide orient="horz" pos="3127"/>
        <p:guide pos="21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175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16095BC-E593-4154-BC39-607CE73E8AC6}" type="datetimeFigureOut">
              <a:rPr lang="ru-RU"/>
              <a:pPr>
                <a:defRPr/>
              </a:pPr>
              <a:t>17.08.2020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1750" y="9428163"/>
            <a:ext cx="2938463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A6AA006-DBB0-4D8F-A450-B1B7FB145E3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57453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00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6" tIns="45672" rIns="91346" bIns="45672" numCol="1" anchor="t" anchorCtr="0" compatLnSpc="1">
            <a:prstTxWarp prst="textNoShape">
              <a:avLst/>
            </a:prstTxWarp>
          </a:bodyPr>
          <a:lstStyle>
            <a:lvl1pPr algn="l" defTabSz="913372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0163" y="0"/>
            <a:ext cx="29400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6" tIns="45672" rIns="91346" bIns="45672" numCol="1" anchor="t" anchorCtr="0" compatLnSpc="1">
            <a:prstTxWarp prst="textNoShape">
              <a:avLst/>
            </a:prstTxWarp>
          </a:bodyPr>
          <a:lstStyle>
            <a:lvl1pPr algn="r" defTabSz="913372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6463" y="742950"/>
            <a:ext cx="4967287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6" tIns="45672" rIns="91346" bIns="456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00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6" tIns="45672" rIns="91346" bIns="45672" numCol="1" anchor="b" anchorCtr="0" compatLnSpc="1">
            <a:prstTxWarp prst="textNoShape">
              <a:avLst/>
            </a:prstTxWarp>
          </a:bodyPr>
          <a:lstStyle>
            <a:lvl1pPr algn="l" defTabSz="913372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83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0163" y="9428163"/>
            <a:ext cx="29400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6" tIns="45672" rIns="91346" bIns="45672" numCol="1" anchor="b" anchorCtr="0" compatLnSpc="1">
            <a:prstTxWarp prst="textNoShape">
              <a:avLst/>
            </a:prstTxWarp>
          </a:bodyPr>
          <a:lstStyle>
            <a:lvl1pPr algn="r" defTabSz="912813" eaLnBrk="1" hangingPunct="1">
              <a:defRPr sz="1200"/>
            </a:lvl1pPr>
          </a:lstStyle>
          <a:p>
            <a:pPr>
              <a:defRPr/>
            </a:pPr>
            <a:fld id="{2ADE34E4-0DA4-457B-836A-FD2D615C3A3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0537945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00"/>
            <a:ext cx="9178205" cy="6876000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059832" y="489446"/>
            <a:ext cx="5672462" cy="923330"/>
          </a:xfrm>
        </p:spPr>
        <p:txBody>
          <a:bodyPr wrap="square" lIns="0" tIns="0" rIns="0" bIns="0" anchor="t">
            <a:spAutoFit/>
          </a:bodyPr>
          <a:lstStyle>
            <a:lvl1pPr algn="r">
              <a:defRPr sz="30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Заголовок </a:t>
            </a:r>
            <a:r>
              <a:rPr lang="en-US" dirty="0"/>
              <a:t>Arial 30 </a:t>
            </a:r>
            <a:r>
              <a:rPr lang="ru-RU" dirty="0"/>
              <a:t>жирный выравнивание слева</a:t>
            </a:r>
          </a:p>
        </p:txBody>
      </p:sp>
    </p:spTree>
    <p:extLst>
      <p:ext uri="{BB962C8B-B14F-4D97-AF65-F5344CB8AC3E}">
        <p14:creationId xmlns:p14="http://schemas.microsoft.com/office/powerpoint/2010/main" val="1179644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00"/>
            <a:ext cx="9178205" cy="687600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99592" y="2924944"/>
            <a:ext cx="4499992" cy="615553"/>
          </a:xfrm>
        </p:spPr>
        <p:txBody>
          <a:bodyPr lIns="0" tIns="0" rIns="0" bIns="0" anchor="t" anchorCtr="0">
            <a:spAutoFit/>
          </a:bodyPr>
          <a:lstStyle>
            <a:lvl1pPr algn="l">
              <a:lnSpc>
                <a:spcPts val="2400"/>
              </a:lnSpc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Заголовок слайда  </a:t>
            </a:r>
            <a:r>
              <a:rPr lang="en-US" dirty="0"/>
              <a:t>Arial 24, </a:t>
            </a:r>
            <a:r>
              <a:rPr lang="ru-RU" dirty="0" err="1"/>
              <a:t>межстроч</a:t>
            </a:r>
            <a:r>
              <a:rPr lang="ru-RU" dirty="0"/>
              <a:t>. интервал точно 2</a:t>
            </a:r>
            <a:r>
              <a:rPr lang="en-US" dirty="0"/>
              <a:t>6</a:t>
            </a:r>
            <a:r>
              <a:rPr lang="ru-RU" dirty="0" err="1"/>
              <a:t>пт</a:t>
            </a:r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" hasCustomPrompt="1"/>
          </p:nvPr>
        </p:nvSpPr>
        <p:spPr>
          <a:xfrm>
            <a:off x="899591" y="3836333"/>
            <a:ext cx="4498913" cy="246221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Подзаголовок слайда </a:t>
            </a:r>
            <a:r>
              <a:rPr lang="en-US" dirty="0"/>
              <a:t>Arial 18</a:t>
            </a:r>
            <a:r>
              <a:rPr lang="ru-RU" dirty="0" err="1"/>
              <a:t>пт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0215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99592" y="2924944"/>
            <a:ext cx="4499992" cy="615553"/>
          </a:xfrm>
        </p:spPr>
        <p:txBody>
          <a:bodyPr lIns="0" tIns="0" rIns="0" bIns="0" anchor="t" anchorCtr="0">
            <a:spAutoFit/>
          </a:bodyPr>
          <a:lstStyle>
            <a:lvl1pPr algn="l">
              <a:lnSpc>
                <a:spcPts val="2400"/>
              </a:lnSpc>
              <a:defRPr sz="2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Заголовок слайда  </a:t>
            </a:r>
            <a:r>
              <a:rPr lang="en-US" dirty="0"/>
              <a:t>Arial 24, </a:t>
            </a:r>
            <a:r>
              <a:rPr lang="ru-RU" dirty="0" err="1"/>
              <a:t>межстроч</a:t>
            </a:r>
            <a:r>
              <a:rPr lang="ru-RU" dirty="0"/>
              <a:t>. интервал точно 2</a:t>
            </a:r>
            <a:r>
              <a:rPr lang="en-US" dirty="0"/>
              <a:t>6</a:t>
            </a:r>
            <a:r>
              <a:rPr lang="ru-RU" dirty="0" err="1"/>
              <a:t>пт</a:t>
            </a:r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idx="1" hasCustomPrompt="1"/>
          </p:nvPr>
        </p:nvSpPr>
        <p:spPr>
          <a:xfrm>
            <a:off x="899591" y="3836333"/>
            <a:ext cx="4498913" cy="246221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Подзаголовок слайда </a:t>
            </a:r>
            <a:r>
              <a:rPr lang="en-US" dirty="0"/>
              <a:t>Arial 18</a:t>
            </a:r>
            <a:r>
              <a:rPr lang="ru-RU" dirty="0" err="1"/>
              <a:t>пт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00"/>
            <a:ext cx="9178205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12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00"/>
            <a:ext cx="9178205" cy="6876000"/>
          </a:xfrm>
          <a:prstGeom prst="rect">
            <a:avLst/>
          </a:prstGeom>
        </p:spPr>
      </p:pic>
      <p:sp>
        <p:nvSpPr>
          <p:cNvPr id="7" name="Объект 2"/>
          <p:cNvSpPr>
            <a:spLocks noGrp="1"/>
          </p:cNvSpPr>
          <p:nvPr>
            <p:ph idx="1" hasCustomPrompt="1"/>
          </p:nvPr>
        </p:nvSpPr>
        <p:spPr>
          <a:xfrm>
            <a:off x="899591" y="3836333"/>
            <a:ext cx="4498913" cy="246221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Подзаголовок слайда </a:t>
            </a:r>
            <a:r>
              <a:rPr lang="en-US" dirty="0"/>
              <a:t>Arial 18</a:t>
            </a:r>
            <a:r>
              <a:rPr lang="ru-RU" dirty="0" err="1"/>
              <a:t>пт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99592" y="2924944"/>
            <a:ext cx="4499992" cy="615553"/>
          </a:xfrm>
        </p:spPr>
        <p:txBody>
          <a:bodyPr lIns="0" tIns="0" rIns="0" bIns="0" anchor="t" anchorCtr="0">
            <a:spAutoFit/>
          </a:bodyPr>
          <a:lstStyle>
            <a:lvl1pPr algn="l">
              <a:lnSpc>
                <a:spcPts val="2400"/>
              </a:lnSpc>
              <a:defRPr sz="2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Заголовок слайда  </a:t>
            </a:r>
            <a:r>
              <a:rPr lang="en-US" dirty="0"/>
              <a:t>Arial 24, </a:t>
            </a:r>
            <a:r>
              <a:rPr lang="ru-RU" dirty="0" err="1"/>
              <a:t>межстроч</a:t>
            </a:r>
            <a:r>
              <a:rPr lang="ru-RU" dirty="0"/>
              <a:t>. интервал точно 2</a:t>
            </a:r>
            <a:r>
              <a:rPr lang="en-US" dirty="0"/>
              <a:t>6</a:t>
            </a:r>
            <a:r>
              <a:rPr lang="ru-RU" dirty="0" err="1"/>
              <a:t>пт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2146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>
            <a:spLocks noGrp="1"/>
          </p:cNvSpPr>
          <p:nvPr>
            <p:ph idx="1" hasCustomPrompt="1"/>
          </p:nvPr>
        </p:nvSpPr>
        <p:spPr>
          <a:xfrm>
            <a:off x="899591" y="3836333"/>
            <a:ext cx="4498913" cy="246221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Подзаголовок слайда </a:t>
            </a:r>
            <a:r>
              <a:rPr lang="en-US" dirty="0"/>
              <a:t>Arial 18</a:t>
            </a:r>
            <a:r>
              <a:rPr lang="ru-RU" dirty="0" err="1"/>
              <a:t>пт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99592" y="2924944"/>
            <a:ext cx="4499992" cy="615553"/>
          </a:xfrm>
        </p:spPr>
        <p:txBody>
          <a:bodyPr lIns="0" tIns="0" rIns="0" bIns="0" anchor="t" anchorCtr="0">
            <a:spAutoFit/>
          </a:bodyPr>
          <a:lstStyle>
            <a:lvl1pPr algn="l">
              <a:lnSpc>
                <a:spcPts val="2400"/>
              </a:lnSpc>
              <a:defRPr sz="2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Заголовок слайда  </a:t>
            </a:r>
            <a:r>
              <a:rPr lang="en-US" dirty="0"/>
              <a:t>Arial 24, </a:t>
            </a:r>
            <a:r>
              <a:rPr lang="ru-RU" dirty="0" err="1"/>
              <a:t>межстроч</a:t>
            </a:r>
            <a:r>
              <a:rPr lang="ru-RU" dirty="0"/>
              <a:t>. интервал точно 2</a:t>
            </a:r>
            <a:r>
              <a:rPr lang="en-US" dirty="0"/>
              <a:t>6</a:t>
            </a:r>
            <a:r>
              <a:rPr lang="ru-RU" dirty="0" err="1"/>
              <a:t>пт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00"/>
            <a:ext cx="9178205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950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95"/>
            <a:ext cx="9178205" cy="6876000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99592" y="543198"/>
            <a:ext cx="7416824" cy="615553"/>
          </a:xfrm>
        </p:spPr>
        <p:txBody>
          <a:bodyPr wrap="square" lIns="0" tIns="0" rIns="0" bIns="0" anchor="t" anchorCtr="0">
            <a:spAutoFit/>
          </a:bodyPr>
          <a:lstStyle>
            <a:lvl1pPr algn="l">
              <a:lnSpc>
                <a:spcPts val="2400"/>
              </a:lnSpc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Заголовок слайда  </a:t>
            </a:r>
            <a:r>
              <a:rPr lang="en-US" dirty="0"/>
              <a:t>Arial 24, </a:t>
            </a:r>
            <a:br>
              <a:rPr lang="en-US" dirty="0"/>
            </a:br>
            <a:r>
              <a:rPr lang="ru-RU" dirty="0" err="1"/>
              <a:t>межстроч</a:t>
            </a:r>
            <a:r>
              <a:rPr lang="ru-RU" dirty="0"/>
              <a:t>. интервал точно 2</a:t>
            </a:r>
            <a:r>
              <a:rPr lang="en-US" dirty="0"/>
              <a:t>6</a:t>
            </a:r>
            <a:r>
              <a:rPr lang="ru-RU" dirty="0" err="1"/>
              <a:t>пт</a:t>
            </a:r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" hasCustomPrompt="1"/>
          </p:nvPr>
        </p:nvSpPr>
        <p:spPr>
          <a:xfrm>
            <a:off x="899591" y="1454587"/>
            <a:ext cx="7415046" cy="246221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Подзаголовок слайда </a:t>
            </a:r>
            <a:r>
              <a:rPr lang="en-US" dirty="0"/>
              <a:t>Arial 18</a:t>
            </a:r>
            <a:r>
              <a:rPr lang="ru-RU" dirty="0" err="1"/>
              <a:t>пт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0574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43438" y="836613"/>
            <a:ext cx="40433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Содержание</a:t>
            </a:r>
            <a:br>
              <a:rPr lang="ru-RU" altLang="ru-RU"/>
            </a:br>
            <a:endParaRPr lang="ru-RU" alt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fld id="{4C18C3E3-35B2-4826-9D3E-C5890822FBB4}" type="datetime1">
              <a:rPr lang="ru-RU"/>
              <a:pPr>
                <a:defRPr/>
              </a:pPr>
              <a:t>17.08.2020</a:t>
            </a:fld>
            <a:endParaRPr lang="ru-RU" dirty="0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4A78A704-79C5-4407-B9CA-A146B0D1DB3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89" r:id="rId3"/>
    <p:sldLayoutId id="2147483692" r:id="rId4"/>
    <p:sldLayoutId id="2147483694" r:id="rId5"/>
    <p:sldLayoutId id="2147483693" r:id="rId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75A5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75A5A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75A5A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75A5A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75A5A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575A5A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575A5A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575A5A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575A5A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jpeg"/><Relationship Id="rId7" Type="http://schemas.openxmlformats.org/officeDocument/2006/relationships/hyperlink" Target="https://www.youtube.com/watch?v=sG_zhJSONbw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11" Type="http://schemas.openxmlformats.org/officeDocument/2006/relationships/hyperlink" Target="https://www.youtube.com/watch?v=CO5MZOPht4w&amp;t=54s" TargetMode="External"/><Relationship Id="rId5" Type="http://schemas.openxmlformats.org/officeDocument/2006/relationships/image" Target="../media/image18.png"/><Relationship Id="rId10" Type="http://schemas.openxmlformats.org/officeDocument/2006/relationships/image" Target="../media/image22.jpeg"/><Relationship Id="rId4" Type="http://schemas.openxmlformats.org/officeDocument/2006/relationships/image" Target="../media/image17.pn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11" Type="http://schemas.openxmlformats.org/officeDocument/2006/relationships/image" Target="../media/image31.png"/><Relationship Id="rId5" Type="http://schemas.openxmlformats.org/officeDocument/2006/relationships/image" Target="../media/image26.jpeg"/><Relationship Id="rId10" Type="http://schemas.openxmlformats.org/officeDocument/2006/relationships/image" Target="../media/image8.png"/><Relationship Id="rId4" Type="http://schemas.openxmlformats.org/officeDocument/2006/relationships/image" Target="../media/image25.jpe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8.png"/><Relationship Id="rId2" Type="http://schemas.openxmlformats.org/officeDocument/2006/relationships/hyperlink" Target="mailto:bobkov@profesko.ru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036498" y="3648908"/>
            <a:ext cx="5341977" cy="430887"/>
          </a:xfrm>
        </p:spPr>
        <p:txBody>
          <a:bodyPr wrap="square" lIns="0" tIns="0" rIns="0" bIns="0" anchor="t">
            <a:spAutoFit/>
          </a:bodyPr>
          <a:lstStyle>
            <a:lvl1pPr algn="r">
              <a:defRPr sz="30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2800" dirty="0"/>
              <a:t>ИНВЕСТИРУЕМ В БУДУЩЕЕ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4EC044C-0606-4E8C-B98C-F24C4A634E16}"/>
              </a:ext>
            </a:extLst>
          </p:cNvPr>
          <p:cNvSpPr/>
          <p:nvPr/>
        </p:nvSpPr>
        <p:spPr>
          <a:xfrm>
            <a:off x="1181657" y="5171997"/>
            <a:ext cx="3503669" cy="73866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endParaRPr lang="ru-RU" sz="2000" dirty="0">
              <a:ln w="0">
                <a:noFill/>
              </a:ln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2200" dirty="0" smtClean="0">
                <a:ln w="0">
                  <a:noFill/>
                </a:ln>
                <a:solidFill>
                  <a:schemeClr val="bg1"/>
                </a:solidFill>
                <a:latin typeface="+mj-lt"/>
              </a:rPr>
              <a:t>www.profesko.ru</a:t>
            </a:r>
            <a:endParaRPr lang="ru-RU" sz="2200" dirty="0">
              <a:ln w="0">
                <a:noFill/>
              </a:ln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6C24412-5BC6-473A-87D1-1A124F9CE3CC}"/>
              </a:ext>
            </a:extLst>
          </p:cNvPr>
          <p:cNvSpPr/>
          <p:nvPr/>
        </p:nvSpPr>
        <p:spPr>
          <a:xfrm>
            <a:off x="2632184" y="650125"/>
            <a:ext cx="47790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Муниципальные</a:t>
            </a:r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ru-RU" sz="20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образования на всей </a:t>
            </a:r>
          </a:p>
          <a:p>
            <a:pPr algn="ctr"/>
            <a:r>
              <a:rPr lang="ru-RU" sz="2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территории РФ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E89ABBF0-2503-42F3-A6C1-7CEFD86BB4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3" t="25767" r="30780" b="22857"/>
          <a:stretch/>
        </p:blipFill>
        <p:spPr bwMode="auto">
          <a:xfrm>
            <a:off x="6935637" y="319177"/>
            <a:ext cx="1544129" cy="183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3666146" y="5118931"/>
            <a:ext cx="1367327" cy="1059679"/>
            <a:chOff x="5093294" y="3401226"/>
            <a:chExt cx="1529697" cy="1307507"/>
          </a:xfrm>
        </p:grpSpPr>
        <p:sp>
          <p:nvSpPr>
            <p:cNvPr id="8" name="TextBox 7"/>
            <p:cNvSpPr txBox="1"/>
            <p:nvPr/>
          </p:nvSpPr>
          <p:spPr>
            <a:xfrm>
              <a:off x="5093294" y="3401226"/>
              <a:ext cx="1529697" cy="13075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3988" y="3541372"/>
              <a:ext cx="1261933" cy="102721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F128687-31E1-4B47-A97C-F601417B5583}"/>
              </a:ext>
            </a:extLst>
          </p:cNvPr>
          <p:cNvSpPr txBox="1">
            <a:spLocks/>
          </p:cNvSpPr>
          <p:nvPr/>
        </p:nvSpPr>
        <p:spPr bwMode="auto">
          <a:xfrm>
            <a:off x="545908" y="68526"/>
            <a:ext cx="859809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75A5A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75A5A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75A5A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75A5A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575A5A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575A5A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575A5A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575A5A"/>
                </a:solidFill>
                <a:latin typeface="Arial" charset="0"/>
              </a:defRPr>
            </a:lvl9pPr>
          </a:lstStyle>
          <a:p>
            <a:r>
              <a:rPr lang="ru-RU" sz="2200" kern="0" dirty="0" smtClean="0"/>
              <a:t>Преимущества реализации энергосервисного контракта в сравнении с прямым договором поставки и подряда</a:t>
            </a:r>
            <a:endParaRPr lang="ru-RU" sz="2200" kern="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938488"/>
              </p:ext>
            </p:extLst>
          </p:nvPr>
        </p:nvGraphicFramePr>
        <p:xfrm>
          <a:off x="427292" y="840323"/>
          <a:ext cx="8443244" cy="50952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16234">
                  <a:extLst>
                    <a:ext uri="{9D8B030D-6E8A-4147-A177-3AD203B41FA5}">
                      <a16:colId xmlns:a16="http://schemas.microsoft.com/office/drawing/2014/main" val="2641539316"/>
                    </a:ext>
                  </a:extLst>
                </a:gridCol>
                <a:gridCol w="1724025">
                  <a:extLst>
                    <a:ext uri="{9D8B030D-6E8A-4147-A177-3AD203B41FA5}">
                      <a16:colId xmlns:a16="http://schemas.microsoft.com/office/drawing/2014/main" val="3648171104"/>
                    </a:ext>
                  </a:extLst>
                </a:gridCol>
                <a:gridCol w="1802985">
                  <a:extLst>
                    <a:ext uri="{9D8B030D-6E8A-4147-A177-3AD203B41FA5}">
                      <a16:colId xmlns:a16="http://schemas.microsoft.com/office/drawing/2014/main" val="1704053172"/>
                    </a:ext>
                  </a:extLst>
                </a:gridCol>
              </a:tblGrid>
              <a:tr h="2570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 smtClean="0">
                          <a:effectLst/>
                        </a:rPr>
                        <a:t>Основные параметры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 smtClean="0">
                          <a:effectLst/>
                        </a:rPr>
                        <a:t>Энергосервис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 smtClean="0">
                          <a:effectLst/>
                        </a:rPr>
                        <a:t>Прямой договор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002726"/>
                  </a:ext>
                </a:extLst>
              </a:tr>
              <a:tr h="3662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</a:rPr>
                        <a:t>Источник финансирования проекта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Инвестор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Бюджет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5586203"/>
                  </a:ext>
                </a:extLst>
              </a:tr>
              <a:tr h="5575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Инвентаризация всей сети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уличного освещения</a:t>
                      </a:r>
                    </a:p>
                    <a:p>
                      <a:pPr algn="l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за счет и силами исполнителя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Нет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0982240"/>
                  </a:ext>
                </a:extLst>
              </a:tr>
              <a:tr h="6084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Замена 100% существующих светильников в течение одного календарного года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Нет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3902132"/>
                  </a:ext>
                </a:extLst>
              </a:tr>
              <a:tr h="573872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Замена</a:t>
                      </a:r>
                      <a:r>
                        <a:rPr lang="ru-RU" sz="14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аварийных опор и кронштейнов за счет исполнителя 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Нет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0146521"/>
                  </a:ext>
                </a:extLst>
              </a:tr>
              <a:tr h="71874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Светотехнические расчеты и подбор оборудования за счет исполнителя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Нет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64237"/>
                  </a:ext>
                </a:extLst>
              </a:tr>
              <a:tr h="47091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Выполнение норм освещенности дорожного полотна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Да</a:t>
                      </a:r>
                      <a:endParaRPr lang="ru-RU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3337581"/>
                  </a:ext>
                </a:extLst>
              </a:tr>
              <a:tr h="79688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Гарантия на весь комплекс работ, достижение экономии</a:t>
                      </a:r>
                      <a:r>
                        <a:rPr lang="ru-RU" sz="14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энергоресурса и выполнение норм освещенности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в</a:t>
                      </a:r>
                      <a:r>
                        <a:rPr lang="ru-RU" sz="14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течение 5 лет                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Нет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4962475"/>
                  </a:ext>
                </a:extLst>
              </a:tr>
              <a:tr h="7454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Отсутствие каких – либо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финансовых и ресурсных затрат в структурах Заказчика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Нет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9414925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520" y="6093151"/>
            <a:ext cx="841884" cy="62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53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F382320-3F26-4946-B4F9-EC65DD139C63}"/>
              </a:ext>
            </a:extLst>
          </p:cNvPr>
          <p:cNvSpPr txBox="1">
            <a:spLocks/>
          </p:cNvSpPr>
          <p:nvPr/>
        </p:nvSpPr>
        <p:spPr bwMode="auto">
          <a:xfrm>
            <a:off x="545909" y="94404"/>
            <a:ext cx="74168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75A5A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75A5A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75A5A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75A5A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575A5A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575A5A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575A5A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575A5A"/>
                </a:solidFill>
                <a:latin typeface="Arial" charset="0"/>
              </a:defRPr>
            </a:lvl9pPr>
          </a:lstStyle>
          <a:p>
            <a:r>
              <a:rPr lang="ru-RU" kern="0" dirty="0"/>
              <a:t>Энергосервисный контракт – как это работает: 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B1BEEBC8-53CA-46C6-B371-7C4BC3FC07DF}"/>
              </a:ext>
            </a:extLst>
          </p:cNvPr>
          <p:cNvGrpSpPr/>
          <p:nvPr/>
        </p:nvGrpSpPr>
        <p:grpSpPr>
          <a:xfrm rot="5400000">
            <a:off x="6935055" y="2161991"/>
            <a:ext cx="1288637" cy="1534805"/>
            <a:chOff x="2381062" y="2527562"/>
            <a:chExt cx="1288637" cy="1534805"/>
          </a:xfrm>
        </p:grpSpPr>
        <p:cxnSp>
          <p:nvCxnSpPr>
            <p:cNvPr id="6" name="Прямая со стрелкой 5">
              <a:extLst>
                <a:ext uri="{FF2B5EF4-FFF2-40B4-BE49-F238E27FC236}">
                  <a16:creationId xmlns:a16="http://schemas.microsoft.com/office/drawing/2014/main" id="{C965D887-65A2-44D8-9B78-CFBDCED0CFC1}"/>
                </a:ext>
              </a:extLst>
            </p:cNvPr>
            <p:cNvCxnSpPr/>
            <p:nvPr/>
          </p:nvCxnSpPr>
          <p:spPr>
            <a:xfrm flipH="1">
              <a:off x="2381062" y="2527562"/>
              <a:ext cx="1131683" cy="1437856"/>
            </a:xfrm>
            <a:prstGeom prst="straightConnector1">
              <a:avLst/>
            </a:prstGeom>
            <a:ln w="57150">
              <a:solidFill>
                <a:srgbClr val="008000"/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" name="Прямая со стрелкой 6">
              <a:extLst>
                <a:ext uri="{FF2B5EF4-FFF2-40B4-BE49-F238E27FC236}">
                  <a16:creationId xmlns:a16="http://schemas.microsoft.com/office/drawing/2014/main" id="{16D1766E-AF3D-463E-9369-FD62D1289A6D}"/>
                </a:ext>
              </a:extLst>
            </p:cNvPr>
            <p:cNvCxnSpPr/>
            <p:nvPr/>
          </p:nvCxnSpPr>
          <p:spPr>
            <a:xfrm flipV="1">
              <a:off x="2553102" y="2625597"/>
              <a:ext cx="1116597" cy="1436770"/>
            </a:xfrm>
            <a:prstGeom prst="straightConnector1">
              <a:avLst/>
            </a:prstGeom>
            <a:ln w="57150">
              <a:solidFill>
                <a:srgbClr val="008000"/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CBAE068-ECAE-44D1-9BFF-D7F7D8186128}"/>
              </a:ext>
            </a:extLst>
          </p:cNvPr>
          <p:cNvSpPr/>
          <p:nvPr/>
        </p:nvSpPr>
        <p:spPr>
          <a:xfrm>
            <a:off x="2604315" y="3198945"/>
            <a:ext cx="20502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+mj-lt"/>
              </a:rPr>
              <a:t>Финансирование </a:t>
            </a:r>
          </a:p>
          <a:p>
            <a:pPr algn="ctr"/>
            <a:r>
              <a:rPr lang="ru-RU" sz="1400" b="1" dirty="0">
                <a:latin typeface="+mj-lt"/>
              </a:rPr>
              <a:t>программы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A92EC45-3564-4D01-A67E-4E3A4E148B78}"/>
              </a:ext>
            </a:extLst>
          </p:cNvPr>
          <p:cNvSpPr/>
          <p:nvPr/>
        </p:nvSpPr>
        <p:spPr>
          <a:xfrm>
            <a:off x="4428626" y="2679440"/>
            <a:ext cx="20502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+mj-lt"/>
              </a:rPr>
              <a:t>Возврат </a:t>
            </a:r>
          </a:p>
          <a:p>
            <a:pPr algn="ctr"/>
            <a:r>
              <a:rPr lang="ru-RU" sz="1400" b="1" dirty="0">
                <a:latin typeface="+mj-lt"/>
              </a:rPr>
              <a:t>средств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F39EE9D-F4CD-455F-B5A3-633FABB3941A}"/>
              </a:ext>
            </a:extLst>
          </p:cNvPr>
          <p:cNvSpPr/>
          <p:nvPr/>
        </p:nvSpPr>
        <p:spPr>
          <a:xfrm>
            <a:off x="7020318" y="1918221"/>
            <a:ext cx="20502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+mj-lt"/>
              </a:rPr>
              <a:t>Оплата из экономии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CC86ECB-7E4E-49D3-9D2F-2B33111D4E37}"/>
              </a:ext>
            </a:extLst>
          </p:cNvPr>
          <p:cNvSpPr/>
          <p:nvPr/>
        </p:nvSpPr>
        <p:spPr>
          <a:xfrm>
            <a:off x="5733790" y="3115645"/>
            <a:ext cx="24494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+mj-lt"/>
              </a:rPr>
              <a:t>ЭС контракт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BE602D2-55FF-455D-A87D-B0D85CEC078A}"/>
              </a:ext>
            </a:extLst>
          </p:cNvPr>
          <p:cNvSpPr/>
          <p:nvPr/>
        </p:nvSpPr>
        <p:spPr>
          <a:xfrm>
            <a:off x="3619500" y="6056793"/>
            <a:ext cx="47272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+mj-lt"/>
              </a:rPr>
              <a:t>Все работы выполняются «под ключ» </a:t>
            </a:r>
          </a:p>
          <a:p>
            <a:pPr algn="ctr"/>
            <a:r>
              <a:rPr lang="ru-RU" b="1" dirty="0">
                <a:latin typeface="+mj-lt"/>
              </a:rPr>
              <a:t>и в оптимальные сроки</a:t>
            </a:r>
            <a:r>
              <a:rPr lang="en-US" b="1" dirty="0">
                <a:latin typeface="+mj-lt"/>
              </a:rPr>
              <a:t>!</a:t>
            </a:r>
            <a:r>
              <a:rPr lang="ru-RU" b="1" dirty="0">
                <a:latin typeface="+mj-lt"/>
              </a:rPr>
              <a:t>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4FC43EA-5997-472A-8CF8-B721579672E5}"/>
              </a:ext>
            </a:extLst>
          </p:cNvPr>
          <p:cNvSpPr/>
          <p:nvPr/>
        </p:nvSpPr>
        <p:spPr>
          <a:xfrm>
            <a:off x="293284" y="4899925"/>
            <a:ext cx="19298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+mj-lt"/>
              </a:rPr>
              <a:t>Производство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A1301A4-6616-4228-A8E3-C9441529FA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738" y="3655341"/>
            <a:ext cx="1760740" cy="180343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9A70CA8-F912-49C7-99DC-6323A63051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99" y="3900097"/>
            <a:ext cx="1975006" cy="979219"/>
          </a:xfrm>
          <a:prstGeom prst="rect">
            <a:avLst/>
          </a:prstGeom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129CC783-FA18-47AA-85A7-ACB810553466}"/>
              </a:ext>
            </a:extLst>
          </p:cNvPr>
          <p:cNvGrpSpPr/>
          <p:nvPr/>
        </p:nvGrpSpPr>
        <p:grpSpPr>
          <a:xfrm>
            <a:off x="1514705" y="2105760"/>
            <a:ext cx="1342774" cy="1434115"/>
            <a:chOff x="1773498" y="2511202"/>
            <a:chExt cx="1342774" cy="1434115"/>
          </a:xfrm>
        </p:grpSpPr>
        <p:cxnSp>
          <p:nvCxnSpPr>
            <p:cNvPr id="17" name="Прямая со стрелкой 16">
              <a:extLst>
                <a:ext uri="{FF2B5EF4-FFF2-40B4-BE49-F238E27FC236}">
                  <a16:creationId xmlns:a16="http://schemas.microsoft.com/office/drawing/2014/main" id="{74DA11C6-E9DD-4D3D-AA37-9ED4CC45C764}"/>
                </a:ext>
              </a:extLst>
            </p:cNvPr>
            <p:cNvCxnSpPr/>
            <p:nvPr/>
          </p:nvCxnSpPr>
          <p:spPr>
            <a:xfrm rot="21094863" flipH="1">
              <a:off x="1814425" y="2724355"/>
              <a:ext cx="1301847" cy="1220962"/>
            </a:xfrm>
            <a:prstGeom prst="straightConnector1">
              <a:avLst/>
            </a:prstGeom>
            <a:ln w="57150">
              <a:solidFill>
                <a:srgbClr val="008000"/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>
              <a:extLst>
                <a:ext uri="{FF2B5EF4-FFF2-40B4-BE49-F238E27FC236}">
                  <a16:creationId xmlns:a16="http://schemas.microsoft.com/office/drawing/2014/main" id="{7015BB62-AA9F-416C-AECE-1419AFBCA1DA}"/>
                </a:ext>
              </a:extLst>
            </p:cNvPr>
            <p:cNvCxnSpPr/>
            <p:nvPr/>
          </p:nvCxnSpPr>
          <p:spPr>
            <a:xfrm flipV="1">
              <a:off x="1773498" y="2511202"/>
              <a:ext cx="1122181" cy="1391370"/>
            </a:xfrm>
            <a:prstGeom prst="straightConnector1">
              <a:avLst/>
            </a:prstGeom>
            <a:ln w="57150">
              <a:solidFill>
                <a:srgbClr val="008000"/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2F56C4C-1209-4BAA-A0F2-C5981FAD9F35}"/>
              </a:ext>
            </a:extLst>
          </p:cNvPr>
          <p:cNvSpPr/>
          <p:nvPr/>
        </p:nvSpPr>
        <p:spPr>
          <a:xfrm>
            <a:off x="293284" y="2293959"/>
            <a:ext cx="21357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+mj-lt"/>
              </a:rPr>
              <a:t>Поставка </a:t>
            </a:r>
          </a:p>
          <a:p>
            <a:pPr algn="ctr"/>
            <a:r>
              <a:rPr lang="ru-RU" sz="1400" b="1" dirty="0">
                <a:latin typeface="+mj-lt"/>
              </a:rPr>
              <a:t>оборудования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44ED26C-8509-4F4D-A0DE-C9F9886F1D3E}"/>
              </a:ext>
            </a:extLst>
          </p:cNvPr>
          <p:cNvSpPr/>
          <p:nvPr/>
        </p:nvSpPr>
        <p:spPr>
          <a:xfrm>
            <a:off x="1915591" y="2456342"/>
            <a:ext cx="20502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+mj-lt"/>
              </a:rPr>
              <a:t>Оплата</a:t>
            </a:r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2321F405-42FC-439F-9FAD-4B06178FBA5F}"/>
              </a:ext>
            </a:extLst>
          </p:cNvPr>
          <p:cNvGrpSpPr/>
          <p:nvPr/>
        </p:nvGrpSpPr>
        <p:grpSpPr>
          <a:xfrm>
            <a:off x="4595777" y="2205044"/>
            <a:ext cx="215437" cy="1716107"/>
            <a:chOff x="5089607" y="2585903"/>
            <a:chExt cx="215437" cy="1716107"/>
          </a:xfrm>
        </p:grpSpPr>
        <p:cxnSp>
          <p:nvCxnSpPr>
            <p:cNvPr id="22" name="Прямая со стрелкой 21">
              <a:extLst>
                <a:ext uri="{FF2B5EF4-FFF2-40B4-BE49-F238E27FC236}">
                  <a16:creationId xmlns:a16="http://schemas.microsoft.com/office/drawing/2014/main" id="{7A69341E-A5BB-408D-B974-12D506AB5331}"/>
                </a:ext>
              </a:extLst>
            </p:cNvPr>
            <p:cNvCxnSpPr/>
            <p:nvPr/>
          </p:nvCxnSpPr>
          <p:spPr>
            <a:xfrm>
              <a:off x="5277899" y="2606857"/>
              <a:ext cx="27145" cy="1695153"/>
            </a:xfrm>
            <a:prstGeom prst="straightConnector1">
              <a:avLst/>
            </a:prstGeom>
            <a:ln w="57150">
              <a:solidFill>
                <a:srgbClr val="008000"/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>
              <a:extLst>
                <a:ext uri="{FF2B5EF4-FFF2-40B4-BE49-F238E27FC236}">
                  <a16:creationId xmlns:a16="http://schemas.microsoft.com/office/drawing/2014/main" id="{7E976D6F-8386-4FD2-9EDB-527C4F12BE95}"/>
                </a:ext>
              </a:extLst>
            </p:cNvPr>
            <p:cNvCxnSpPr/>
            <p:nvPr/>
          </p:nvCxnSpPr>
          <p:spPr>
            <a:xfrm flipH="1" flipV="1">
              <a:off x="5089607" y="2585903"/>
              <a:ext cx="22453" cy="1716107"/>
            </a:xfrm>
            <a:prstGeom prst="straightConnector1">
              <a:avLst/>
            </a:prstGeom>
            <a:ln w="57150">
              <a:solidFill>
                <a:srgbClr val="008000"/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85A5F5D6-008F-40B9-AD60-32FA4F957738}"/>
              </a:ext>
            </a:extLst>
          </p:cNvPr>
          <p:cNvSpPr/>
          <p:nvPr/>
        </p:nvSpPr>
        <p:spPr>
          <a:xfrm>
            <a:off x="7470475" y="4924942"/>
            <a:ext cx="16000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+mj-lt"/>
              </a:rPr>
              <a:t>Заказчик</a:t>
            </a:r>
          </a:p>
          <a:p>
            <a:pPr algn="ctr"/>
            <a:r>
              <a:rPr lang="ru-RU" sz="1400" dirty="0">
                <a:latin typeface="+mj-lt"/>
              </a:rPr>
              <a:t>Муниципальные </a:t>
            </a:r>
          </a:p>
          <a:p>
            <a:pPr algn="ctr"/>
            <a:r>
              <a:rPr lang="ru-RU" sz="1400" dirty="0">
                <a:latin typeface="+mj-lt"/>
              </a:rPr>
              <a:t>образования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DB453D53-0335-4B16-891A-E71C51EC3F7E}"/>
              </a:ext>
            </a:extLst>
          </p:cNvPr>
          <p:cNvSpPr/>
          <p:nvPr/>
        </p:nvSpPr>
        <p:spPr>
          <a:xfrm>
            <a:off x="4026991" y="5199249"/>
            <a:ext cx="13270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+mj-lt"/>
              </a:rPr>
              <a:t>Инвестор</a:t>
            </a:r>
          </a:p>
        </p:txBody>
      </p:sp>
      <p:pic>
        <p:nvPicPr>
          <p:cNvPr id="29" name="Picture 8">
            <a:extLst>
              <a:ext uri="{FF2B5EF4-FFF2-40B4-BE49-F238E27FC236}">
                <a16:creationId xmlns:a16="http://schemas.microsoft.com/office/drawing/2014/main" id="{996ACD3E-D853-4FB8-929D-D86C31A0BB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3" t="25767" r="30780" b="22857"/>
          <a:stretch/>
        </p:blipFill>
        <p:spPr bwMode="auto">
          <a:xfrm>
            <a:off x="7625100" y="3722165"/>
            <a:ext cx="850471" cy="100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>
            <a:extLst>
              <a:ext uri="{FF2B5EF4-FFF2-40B4-BE49-F238E27FC236}">
                <a16:creationId xmlns:a16="http://schemas.microsoft.com/office/drawing/2014/main" id="{C060C58E-83B2-416E-B96B-1413F80362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3" t="25767" r="30780" b="22857"/>
          <a:stretch/>
        </p:blipFill>
        <p:spPr bwMode="auto">
          <a:xfrm>
            <a:off x="7777500" y="3874565"/>
            <a:ext cx="850471" cy="100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>
            <a:extLst>
              <a:ext uri="{FF2B5EF4-FFF2-40B4-BE49-F238E27FC236}">
                <a16:creationId xmlns:a16="http://schemas.microsoft.com/office/drawing/2014/main" id="{1A819E91-E10D-46EB-816B-20E7F23AD2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3" t="25767" r="30780" b="22857"/>
          <a:stretch/>
        </p:blipFill>
        <p:spPr bwMode="auto">
          <a:xfrm>
            <a:off x="7929900" y="4026965"/>
            <a:ext cx="850471" cy="100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520" y="6093151"/>
            <a:ext cx="841884" cy="62135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577" y="727431"/>
            <a:ext cx="1579941" cy="116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598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E33C097-50AD-4707-84BF-3AB59D41F209}"/>
              </a:ext>
            </a:extLst>
          </p:cNvPr>
          <p:cNvSpPr txBox="1">
            <a:spLocks/>
          </p:cNvSpPr>
          <p:nvPr/>
        </p:nvSpPr>
        <p:spPr bwMode="auto">
          <a:xfrm>
            <a:off x="545909" y="94404"/>
            <a:ext cx="74168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75A5A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75A5A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75A5A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75A5A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575A5A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575A5A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575A5A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575A5A"/>
                </a:solidFill>
                <a:latin typeface="Arial" charset="0"/>
              </a:defRPr>
            </a:lvl9pPr>
          </a:lstStyle>
          <a:p>
            <a:r>
              <a:rPr lang="ru-RU" kern="0" dirty="0"/>
              <a:t>Этапы выполнения работ: 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975D0A96-00F6-4473-9060-893C281E2781}"/>
              </a:ext>
            </a:extLst>
          </p:cNvPr>
          <p:cNvGrpSpPr/>
          <p:nvPr/>
        </p:nvGrpSpPr>
        <p:grpSpPr>
          <a:xfrm>
            <a:off x="553012" y="2111328"/>
            <a:ext cx="8419723" cy="156382"/>
            <a:chOff x="642796" y="3220562"/>
            <a:chExt cx="8419723" cy="156382"/>
          </a:xfrm>
        </p:grpSpPr>
        <p:cxnSp>
          <p:nvCxnSpPr>
            <p:cNvPr id="8" name="Прямая со стрелкой 7">
              <a:extLst>
                <a:ext uri="{FF2B5EF4-FFF2-40B4-BE49-F238E27FC236}">
                  <a16:creationId xmlns:a16="http://schemas.microsoft.com/office/drawing/2014/main" id="{CDFFC2E6-3A9A-41DF-8128-79872B7E6ECE}"/>
                </a:ext>
              </a:extLst>
            </p:cNvPr>
            <p:cNvCxnSpPr/>
            <p:nvPr/>
          </p:nvCxnSpPr>
          <p:spPr>
            <a:xfrm flipV="1">
              <a:off x="642796" y="3297725"/>
              <a:ext cx="8419723" cy="33950"/>
            </a:xfrm>
            <a:prstGeom prst="straightConnector1">
              <a:avLst/>
            </a:prstGeom>
            <a:ln w="41275" cap="rnd">
              <a:solidFill>
                <a:srgbClr val="ACCC4B"/>
              </a:solidFill>
              <a:round/>
              <a:headEnd type="none" w="med" len="med"/>
              <a:tailEnd type="arrow" w="med" len="med"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65AF47A0-B20E-4F31-AC60-24AB42AEBDB2}"/>
                </a:ext>
              </a:extLst>
            </p:cNvPr>
            <p:cNvSpPr/>
            <p:nvPr/>
          </p:nvSpPr>
          <p:spPr>
            <a:xfrm>
              <a:off x="937134" y="3241142"/>
              <a:ext cx="161389" cy="135802"/>
            </a:xfrm>
            <a:prstGeom prst="ellipse">
              <a:avLst/>
            </a:prstGeom>
            <a:solidFill>
              <a:srgbClr val="ACCC4B"/>
            </a:solidFill>
            <a:ln w="38100">
              <a:solidFill>
                <a:srgbClr val="1C75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49AC429B-E823-4B98-B204-BD3420F8072A}"/>
                </a:ext>
              </a:extLst>
            </p:cNvPr>
            <p:cNvSpPr/>
            <p:nvPr/>
          </p:nvSpPr>
          <p:spPr>
            <a:xfrm>
              <a:off x="2514543" y="3238633"/>
              <a:ext cx="161389" cy="135802"/>
            </a:xfrm>
            <a:prstGeom prst="ellipse">
              <a:avLst/>
            </a:prstGeom>
            <a:solidFill>
              <a:srgbClr val="ACCC4B"/>
            </a:solidFill>
            <a:ln w="38100">
              <a:solidFill>
                <a:srgbClr val="1C75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13D31309-3AEB-4685-8EEE-E6D730C2BEB8}"/>
                </a:ext>
              </a:extLst>
            </p:cNvPr>
            <p:cNvSpPr/>
            <p:nvPr/>
          </p:nvSpPr>
          <p:spPr>
            <a:xfrm>
              <a:off x="4392983" y="3220562"/>
              <a:ext cx="161389" cy="135802"/>
            </a:xfrm>
            <a:prstGeom prst="ellipse">
              <a:avLst/>
            </a:prstGeom>
            <a:solidFill>
              <a:srgbClr val="ACCC4B"/>
            </a:solidFill>
            <a:ln w="38100">
              <a:solidFill>
                <a:srgbClr val="1C75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D6571B4E-2222-4B3A-AED9-62019BBC5F28}"/>
                </a:ext>
              </a:extLst>
            </p:cNvPr>
            <p:cNvSpPr/>
            <p:nvPr/>
          </p:nvSpPr>
          <p:spPr>
            <a:xfrm>
              <a:off x="6250067" y="3220562"/>
              <a:ext cx="161389" cy="135802"/>
            </a:xfrm>
            <a:prstGeom prst="ellipse">
              <a:avLst/>
            </a:prstGeom>
            <a:solidFill>
              <a:srgbClr val="ACCC4B"/>
            </a:solidFill>
            <a:ln w="38100">
              <a:solidFill>
                <a:srgbClr val="1C75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DC1EA47-1CAD-4716-A665-CA65224B9006}"/>
              </a:ext>
            </a:extLst>
          </p:cNvPr>
          <p:cNvSpPr/>
          <p:nvPr/>
        </p:nvSpPr>
        <p:spPr>
          <a:xfrm>
            <a:off x="1226561" y="717878"/>
            <a:ext cx="294228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Century Gothic" panose="020B0502020202020204" pitchFamily="34" charset="0"/>
              </a:rPr>
              <a:t>Экспресс-обследование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dirty="0">
              <a:latin typeface="Century Gothic" panose="020B0502020202020204" pitchFamily="34" charset="0"/>
            </a:endParaRPr>
          </a:p>
          <a:p>
            <a:pPr algn="ctr"/>
            <a:r>
              <a:rPr lang="ru-RU" b="1" dirty="0">
                <a:latin typeface="Century Gothic" panose="020B0502020202020204" pitchFamily="34" charset="0"/>
              </a:rPr>
              <a:t>2-3 недели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dirty="0">
              <a:latin typeface="Century Gothic" panose="020B0502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87763E8-B1CB-4F0A-9F2E-B42FE510CE82}"/>
              </a:ext>
            </a:extLst>
          </p:cNvPr>
          <p:cNvSpPr/>
          <p:nvPr/>
        </p:nvSpPr>
        <p:spPr>
          <a:xfrm>
            <a:off x="2941671" y="2393562"/>
            <a:ext cx="288444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Century Gothic" panose="020B0502020202020204" pitchFamily="34" charset="0"/>
              </a:rPr>
              <a:t>1-2 месяца</a:t>
            </a:r>
          </a:p>
          <a:p>
            <a:pPr algn="ctr"/>
            <a:endParaRPr lang="ru-RU" b="1" dirty="0">
              <a:latin typeface="Century Gothic" panose="020B05020202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400" dirty="0">
                <a:latin typeface="Century Gothic" panose="020B0502020202020204" pitchFamily="34" charset="0"/>
              </a:rPr>
              <a:t>Разработка программы повышения энергоэффективности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C7EDDBA-6191-40C3-9293-957FAFB958D6}"/>
              </a:ext>
            </a:extLst>
          </p:cNvPr>
          <p:cNvSpPr/>
          <p:nvPr/>
        </p:nvSpPr>
        <p:spPr>
          <a:xfrm>
            <a:off x="4816766" y="647720"/>
            <a:ext cx="294228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atin typeface="Century Gothic" panose="020B05020202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400" dirty="0">
                <a:latin typeface="Century Gothic" panose="020B0502020202020204" pitchFamily="34" charset="0"/>
              </a:rPr>
              <a:t>Реализация мероприятий из программы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dirty="0">
              <a:latin typeface="Century Gothic" panose="020B0502020202020204" pitchFamily="34" charset="0"/>
            </a:endParaRPr>
          </a:p>
          <a:p>
            <a:pPr algn="ctr"/>
            <a:r>
              <a:rPr lang="en-US" b="1" dirty="0">
                <a:latin typeface="Century Gothic" panose="020B0502020202020204" pitchFamily="34" charset="0"/>
              </a:rPr>
              <a:t>&gt;6 </a:t>
            </a:r>
            <a:r>
              <a:rPr lang="ru-RU" b="1" dirty="0">
                <a:latin typeface="Century Gothic" panose="020B0502020202020204" pitchFamily="34" charset="0"/>
              </a:rPr>
              <a:t>месяцев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dirty="0">
              <a:latin typeface="Century Gothic" panose="020B050202020202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C55A311-E70C-4D67-A445-FF4919A9C4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639" y="4156664"/>
            <a:ext cx="5696992" cy="1482583"/>
          </a:xfrm>
          <a:prstGeom prst="rect">
            <a:avLst/>
          </a:prstGeom>
        </p:spPr>
      </p:pic>
      <p:sp>
        <p:nvSpPr>
          <p:cNvPr id="17" name="Овал 16">
            <a:extLst>
              <a:ext uri="{FF2B5EF4-FFF2-40B4-BE49-F238E27FC236}">
                <a16:creationId xmlns:a16="http://schemas.microsoft.com/office/drawing/2014/main" id="{E913A32A-0A38-4A54-889D-CFCC7C528E32}"/>
              </a:ext>
            </a:extLst>
          </p:cNvPr>
          <p:cNvSpPr/>
          <p:nvPr/>
        </p:nvSpPr>
        <p:spPr>
          <a:xfrm>
            <a:off x="7956858" y="2103450"/>
            <a:ext cx="161389" cy="135802"/>
          </a:xfrm>
          <a:prstGeom prst="ellipse">
            <a:avLst/>
          </a:prstGeom>
          <a:solidFill>
            <a:srgbClr val="ACCC4B"/>
          </a:solidFill>
          <a:ln w="38100">
            <a:solidFill>
              <a:srgbClr val="1C75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BEE7B33B-B9F0-47B2-8AA8-6FAEA226E2F4}"/>
              </a:ext>
            </a:extLst>
          </p:cNvPr>
          <p:cNvSpPr/>
          <p:nvPr/>
        </p:nvSpPr>
        <p:spPr>
          <a:xfrm>
            <a:off x="6595330" y="2373602"/>
            <a:ext cx="288444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Century Gothic" panose="020B0502020202020204" pitchFamily="34" charset="0"/>
              </a:rPr>
              <a:t>2-7 лет</a:t>
            </a:r>
          </a:p>
          <a:p>
            <a:pPr algn="ctr"/>
            <a:endParaRPr lang="ru-RU" b="1" dirty="0">
              <a:latin typeface="Century Gothic" panose="020B05020202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400" dirty="0">
                <a:latin typeface="Century Gothic" panose="020B0502020202020204" pitchFamily="34" charset="0"/>
              </a:rPr>
              <a:t>Взаиморасчёты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287F8AB-31EA-456B-9E6A-169B3B86AC59}"/>
              </a:ext>
            </a:extLst>
          </p:cNvPr>
          <p:cNvSpPr/>
          <p:nvPr/>
        </p:nvSpPr>
        <p:spPr>
          <a:xfrm>
            <a:off x="-75113" y="2427528"/>
            <a:ext cx="294228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Century Gothic" panose="020B0502020202020204" pitchFamily="34" charset="0"/>
              </a:rPr>
              <a:t>2 недели</a:t>
            </a:r>
          </a:p>
          <a:p>
            <a:pPr algn="ctr"/>
            <a:endParaRPr lang="ru-RU" b="1" dirty="0">
              <a:latin typeface="Century Gothic" panose="020B05020202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400" dirty="0">
                <a:latin typeface="Century Gothic" panose="020B0502020202020204" pitchFamily="34" charset="0"/>
              </a:rPr>
              <a:t>Анализ энергетического паспорта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400" dirty="0">
                <a:latin typeface="Century Gothic" panose="020B0502020202020204" pitchFamily="34" charset="0"/>
              </a:rPr>
              <a:t>Сбор предварительной информации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520" y="6093151"/>
            <a:ext cx="841884" cy="62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829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65A525-DCEF-442E-9C5F-9043ABBB89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/>
          <a:stretch/>
        </p:blipFill>
        <p:spPr>
          <a:xfrm>
            <a:off x="0" y="3259063"/>
            <a:ext cx="5084850" cy="29727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29E3326-9516-4C19-AFBF-DF455298FC1A}"/>
              </a:ext>
            </a:extLst>
          </p:cNvPr>
          <p:cNvSpPr txBox="1"/>
          <p:nvPr/>
        </p:nvSpPr>
        <p:spPr>
          <a:xfrm>
            <a:off x="272037" y="2025306"/>
            <a:ext cx="232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Масса светильника</a:t>
            </a:r>
          </a:p>
          <a:p>
            <a:r>
              <a:rPr lang="ru-RU" b="1" dirty="0"/>
              <a:t>2,7 – 3,2 кг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E4C4D40-B29E-4A0A-8956-25DD766B00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6557" y="340569"/>
            <a:ext cx="4669524" cy="2826941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1511EC4-00DF-4982-B67C-3E9ABB8F4AE0}"/>
              </a:ext>
            </a:extLst>
          </p:cNvPr>
          <p:cNvSpPr/>
          <p:nvPr/>
        </p:nvSpPr>
        <p:spPr>
          <a:xfrm>
            <a:off x="6006266" y="5326388"/>
            <a:ext cx="323173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+mj-lt"/>
              </a:rPr>
              <a:t>Срок </a:t>
            </a:r>
            <a:r>
              <a:rPr lang="ru-RU" dirty="0">
                <a:latin typeface="+mj-lt"/>
              </a:rPr>
              <a:t>службы </a:t>
            </a:r>
            <a:r>
              <a:rPr lang="ru-RU" sz="1600" b="1" dirty="0">
                <a:latin typeface="+mj-lt"/>
              </a:rPr>
              <a:t>100 000 часов </a:t>
            </a:r>
            <a:endParaRPr lang="ru-RU" sz="1600" b="1" dirty="0" smtClean="0">
              <a:latin typeface="+mj-lt"/>
            </a:endParaRPr>
          </a:p>
          <a:p>
            <a:r>
              <a:rPr lang="ru-RU" sz="1600" dirty="0" smtClean="0">
                <a:latin typeface="+mj-lt"/>
              </a:rPr>
              <a:t>или </a:t>
            </a:r>
            <a:r>
              <a:rPr lang="ru-RU" sz="1600" dirty="0">
                <a:latin typeface="+mj-lt"/>
              </a:rPr>
              <a:t>20 лет</a:t>
            </a:r>
            <a:endParaRPr lang="ru-RU" dirty="0"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DAFF36-1AA3-4C74-885B-316D01EFEBB2}"/>
              </a:ext>
            </a:extLst>
          </p:cNvPr>
          <p:cNvSpPr txBox="1"/>
          <p:nvPr/>
        </p:nvSpPr>
        <p:spPr>
          <a:xfrm>
            <a:off x="272037" y="2995935"/>
            <a:ext cx="203677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Степень </a:t>
            </a:r>
            <a:r>
              <a:rPr lang="ru-RU" dirty="0"/>
              <a:t>защиты </a:t>
            </a:r>
            <a:endParaRPr lang="en-US" dirty="0"/>
          </a:p>
          <a:p>
            <a:r>
              <a:rPr lang="en-US" sz="2000" b="1" dirty="0"/>
              <a:t>IP 66</a:t>
            </a:r>
            <a:endParaRPr lang="ru-RU" sz="2000" b="1" dirty="0"/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784DB82D-A8B1-42A6-AD6F-00654C38A7FC}"/>
              </a:ext>
            </a:extLst>
          </p:cNvPr>
          <p:cNvSpPr txBox="1">
            <a:spLocks/>
          </p:cNvSpPr>
          <p:nvPr/>
        </p:nvSpPr>
        <p:spPr bwMode="auto">
          <a:xfrm>
            <a:off x="545909" y="94404"/>
            <a:ext cx="802257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75A5A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75A5A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75A5A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75A5A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575A5A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575A5A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575A5A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575A5A"/>
                </a:solidFill>
                <a:latin typeface="Arial" charset="0"/>
              </a:defRPr>
            </a:lvl9pPr>
          </a:lstStyle>
          <a:p>
            <a:r>
              <a:rPr lang="ru-RU" sz="2000" kern="0" dirty="0"/>
              <a:t>Светодиодный </a:t>
            </a:r>
            <a:r>
              <a:rPr lang="ru-RU" sz="2000" kern="0" dirty="0" err="1"/>
              <a:t>энергоэффективный</a:t>
            </a:r>
            <a:r>
              <a:rPr lang="ru-RU" sz="2000" kern="0" dirty="0"/>
              <a:t> светильник серии </a:t>
            </a:r>
            <a:r>
              <a:rPr lang="ru-RU" sz="2000" kern="0" dirty="0" err="1"/>
              <a:t>Street</a:t>
            </a:r>
            <a:r>
              <a:rPr lang="ru-RU" sz="2000" kern="0" dirty="0"/>
              <a:t> </a:t>
            </a:r>
            <a:r>
              <a:rPr lang="ru-RU" sz="2000" kern="0" dirty="0" smtClean="0"/>
              <a:t>X1* </a:t>
            </a:r>
            <a:endParaRPr lang="ru-RU" sz="2000" kern="0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DA110ECC-29AD-4FCB-A1B3-09036976B4B0}"/>
              </a:ext>
            </a:extLst>
          </p:cNvPr>
          <p:cNvSpPr/>
          <p:nvPr/>
        </p:nvSpPr>
        <p:spPr>
          <a:xfrm>
            <a:off x="3589621" y="6210037"/>
            <a:ext cx="453136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50" dirty="0" smtClean="0">
                <a:solidFill>
                  <a:srgbClr val="333333"/>
                </a:solidFill>
              </a:rPr>
              <a:t>* Включен в Единый </a:t>
            </a:r>
            <a:r>
              <a:rPr lang="ru-RU" sz="1050" dirty="0">
                <a:solidFill>
                  <a:srgbClr val="333333"/>
                </a:solidFill>
              </a:rPr>
              <a:t>реестр российской радиоэлектронной продукции </a:t>
            </a:r>
            <a:endParaRPr lang="ru-RU" sz="1050" dirty="0" smtClean="0">
              <a:solidFill>
                <a:srgbClr val="333333"/>
              </a:solidFill>
            </a:endParaRPr>
          </a:p>
          <a:p>
            <a:pPr algn="just"/>
            <a:r>
              <a:rPr lang="ru-RU" sz="1050" dirty="0" smtClean="0">
                <a:solidFill>
                  <a:srgbClr val="333333"/>
                </a:solidFill>
              </a:rPr>
              <a:t>(</a:t>
            </a:r>
            <a:r>
              <a:rPr lang="ru-RU" sz="1050" dirty="0">
                <a:solidFill>
                  <a:srgbClr val="333333"/>
                </a:solidFill>
              </a:rPr>
              <a:t>в соответствии с постановлением Правительства Российской Федерации от 10 июля 2019 г. № 878</a:t>
            </a:r>
            <a:r>
              <a:rPr lang="ru-RU" sz="1050" dirty="0" smtClean="0">
                <a:solidFill>
                  <a:srgbClr val="333333"/>
                </a:solidFill>
              </a:rPr>
              <a:t>)</a:t>
            </a:r>
            <a:endParaRPr lang="ru-RU" sz="105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520" y="6093151"/>
            <a:ext cx="841884" cy="62135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29E3326-9516-4C19-AFBF-DF455298FC1A}"/>
              </a:ext>
            </a:extLst>
          </p:cNvPr>
          <p:cNvSpPr txBox="1"/>
          <p:nvPr/>
        </p:nvSpPr>
        <p:spPr>
          <a:xfrm>
            <a:off x="6006266" y="3596444"/>
            <a:ext cx="232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27 – 120 Вт </a:t>
            </a:r>
            <a:r>
              <a:rPr lang="ru-RU" dirty="0" smtClean="0"/>
              <a:t>(модельный ряд)</a:t>
            </a:r>
            <a:endParaRPr lang="ru-RU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9E3326-9516-4C19-AFBF-DF455298FC1A}"/>
              </a:ext>
            </a:extLst>
          </p:cNvPr>
          <p:cNvSpPr txBox="1"/>
          <p:nvPr/>
        </p:nvSpPr>
        <p:spPr>
          <a:xfrm>
            <a:off x="6006266" y="2842419"/>
            <a:ext cx="27418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180 лм/Вт </a:t>
            </a:r>
            <a:r>
              <a:rPr lang="ru-RU" sz="1200" dirty="0"/>
              <a:t>(максимальная</a:t>
            </a:r>
          </a:p>
          <a:p>
            <a:r>
              <a:rPr lang="ru-RU" sz="1200" dirty="0"/>
              <a:t> светоотдача на сегодня в РФ)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1511EC4-00DF-4982-B67C-3E9ABB8F4AE0}"/>
              </a:ext>
            </a:extLst>
          </p:cNvPr>
          <p:cNvSpPr/>
          <p:nvPr/>
        </p:nvSpPr>
        <p:spPr>
          <a:xfrm>
            <a:off x="6006266" y="4503007"/>
            <a:ext cx="49413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+mj-lt"/>
              </a:rPr>
              <a:t>Гарантийный срок </a:t>
            </a:r>
            <a:r>
              <a:rPr lang="ru-RU" dirty="0" smtClean="0">
                <a:latin typeface="+mj-lt"/>
              </a:rPr>
              <a:t> </a:t>
            </a:r>
          </a:p>
          <a:p>
            <a:r>
              <a:rPr lang="ru-RU" b="1" dirty="0" smtClean="0">
                <a:latin typeface="+mj-lt"/>
              </a:rPr>
              <a:t>7 </a:t>
            </a:r>
            <a:r>
              <a:rPr lang="ru-RU" b="1" dirty="0">
                <a:latin typeface="+mj-lt"/>
              </a:rPr>
              <a:t>лет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63491" y="1003706"/>
            <a:ext cx="30389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Концепция «Умный город»</a:t>
            </a:r>
          </a:p>
          <a:p>
            <a:r>
              <a:rPr lang="ru-RU" b="1" dirty="0" smtClean="0"/>
              <a:t>Умное освещение</a:t>
            </a:r>
          </a:p>
        </p:txBody>
      </p:sp>
    </p:spTree>
    <p:extLst>
      <p:ext uri="{BB962C8B-B14F-4D97-AF65-F5344CB8AC3E}">
        <p14:creationId xmlns:p14="http://schemas.microsoft.com/office/powerpoint/2010/main" val="112031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17" y="3708076"/>
            <a:ext cx="4680000" cy="3191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08" y="771816"/>
            <a:ext cx="4680000" cy="3119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784DB82D-A8B1-42A6-AD6F-00654C38A7FC}"/>
              </a:ext>
            </a:extLst>
          </p:cNvPr>
          <p:cNvSpPr txBox="1">
            <a:spLocks/>
          </p:cNvSpPr>
          <p:nvPr/>
        </p:nvSpPr>
        <p:spPr bwMode="auto">
          <a:xfrm>
            <a:off x="545909" y="60220"/>
            <a:ext cx="74168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75A5A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75A5A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75A5A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75A5A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575A5A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575A5A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575A5A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575A5A"/>
                </a:solidFill>
                <a:latin typeface="Arial" charset="0"/>
              </a:defRPr>
            </a:lvl9pPr>
          </a:lstStyle>
          <a:p>
            <a:r>
              <a:rPr lang="ru-RU" sz="2000" kern="0" dirty="0" smtClean="0"/>
              <a:t>Модернизация </a:t>
            </a:r>
            <a:r>
              <a:rPr lang="ru-RU" sz="2000" kern="0" dirty="0"/>
              <a:t>уличного </a:t>
            </a:r>
            <a:r>
              <a:rPr lang="ru-RU" sz="2000" kern="0" dirty="0" smtClean="0"/>
              <a:t>освещения</a:t>
            </a:r>
            <a:endParaRPr lang="ru-RU" sz="2000" kern="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752" y="1199117"/>
            <a:ext cx="208204" cy="197897"/>
          </a:xfrm>
          <a:prstGeom prst="rect">
            <a:avLst/>
          </a:prstGeom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947" y="949974"/>
            <a:ext cx="226009" cy="226009"/>
          </a:xfrm>
          <a:prstGeom prst="rect">
            <a:avLst/>
          </a:prstGeom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35959" y="1188847"/>
            <a:ext cx="19286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FFCC00"/>
                </a:solidFill>
              </a:rPr>
              <a:t>Срок </a:t>
            </a:r>
            <a:r>
              <a:rPr lang="ru-RU" sz="1000" b="1" dirty="0" smtClean="0">
                <a:solidFill>
                  <a:srgbClr val="FFCC00"/>
                </a:solidFill>
              </a:rPr>
              <a:t>контракта 6 лет</a:t>
            </a:r>
            <a:endParaRPr lang="ru-RU" sz="1000" b="1" dirty="0">
              <a:solidFill>
                <a:srgbClr val="FFCC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4094" y="938247"/>
            <a:ext cx="26977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FFCC00"/>
                </a:solidFill>
              </a:rPr>
              <a:t>Количество светильников 6 879 шт.</a:t>
            </a:r>
            <a:endParaRPr lang="ru-RU" sz="1000" b="1" dirty="0">
              <a:solidFill>
                <a:srgbClr val="FFCC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screen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39" y="1474725"/>
            <a:ext cx="226009" cy="196123"/>
          </a:xfrm>
          <a:prstGeom prst="rect">
            <a:avLst/>
          </a:prstGeom>
          <a:ln>
            <a:noFill/>
          </a:ln>
        </p:spPr>
      </p:pic>
      <p:sp>
        <p:nvSpPr>
          <p:cNvPr id="13" name="Прямоугольник 12"/>
          <p:cNvSpPr/>
          <p:nvPr/>
        </p:nvSpPr>
        <p:spPr>
          <a:xfrm>
            <a:off x="60328" y="478556"/>
            <a:ext cx="4478303" cy="307777"/>
          </a:xfrm>
          <a:prstGeom prst="rect">
            <a:avLst/>
          </a:prstGeom>
          <a:solidFill>
            <a:srgbClr val="FFCC18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Н</a:t>
            </a:r>
            <a:r>
              <a:rPr lang="ru-RU" sz="1400" dirty="0" smtClean="0"/>
              <a:t>ижнекамск (республика Татарстан)</a:t>
            </a:r>
            <a:endParaRPr lang="ru-RU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450610" y="1466503"/>
            <a:ext cx="26977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FFCC00"/>
                </a:solidFill>
              </a:rPr>
              <a:t>Экономия </a:t>
            </a:r>
            <a:r>
              <a:rPr lang="ru-RU" sz="1000" b="1" dirty="0" smtClean="0">
                <a:solidFill>
                  <a:srgbClr val="FFCC00"/>
                </a:solidFill>
              </a:rPr>
              <a:t>72%</a:t>
            </a:r>
            <a:endParaRPr lang="ru-RU" sz="1000" b="1" dirty="0">
              <a:solidFill>
                <a:srgbClr val="FFCC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48919" y="3882151"/>
            <a:ext cx="198605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rgbClr val="FFCC18"/>
                </a:solidFill>
                <a:latin typeface="+mn-lt"/>
                <a:hlinkClick r:id="rId7" tooltip="смотреть видео"/>
              </a:rPr>
              <a:t>Видео реализации проекта</a:t>
            </a:r>
            <a:endParaRPr lang="ru-RU" sz="1000" b="1" dirty="0">
              <a:solidFill>
                <a:srgbClr val="FFCC18"/>
              </a:solidFill>
              <a:latin typeface="+mn-lt"/>
            </a:endParaRPr>
          </a:p>
        </p:txBody>
      </p:sp>
      <p:pic>
        <p:nvPicPr>
          <p:cNvPr id="1026" name="Picture 2" descr="https://yt3.ggpht.com/a/AGF-l7_PCZ7QLQUKR-moEUWRo_2MmT4e8cOrFin9EQ=s900-c-k-c0xffffffff-no-rj-mo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60" y="3814477"/>
            <a:ext cx="413447" cy="41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4626721" y="476218"/>
            <a:ext cx="4480390" cy="307777"/>
          </a:xfrm>
          <a:prstGeom prst="rect">
            <a:avLst/>
          </a:prstGeom>
          <a:solidFill>
            <a:srgbClr val="FFCC18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Дзержинск (Нижегородская область)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147" y="771034"/>
            <a:ext cx="4680000" cy="3119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138" y="3734457"/>
            <a:ext cx="4680000" cy="3120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TextBox 21"/>
          <p:cNvSpPr txBox="1"/>
          <p:nvPr/>
        </p:nvSpPr>
        <p:spPr>
          <a:xfrm>
            <a:off x="4928085" y="969250"/>
            <a:ext cx="26977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FFCC00"/>
                </a:solidFill>
              </a:rPr>
              <a:t>Количество светильников 5 580 шт.</a:t>
            </a:r>
            <a:endParaRPr lang="ru-RU" sz="1000" b="1" dirty="0">
              <a:solidFill>
                <a:srgbClr val="FFCC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28784" y="1209064"/>
            <a:ext cx="19286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FFCC00"/>
                </a:solidFill>
              </a:rPr>
              <a:t>Срок контракта  7 лет</a:t>
            </a:r>
            <a:endParaRPr lang="ru-RU" sz="1000" b="1" dirty="0">
              <a:solidFill>
                <a:srgbClr val="FFCC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56468" y="1477627"/>
            <a:ext cx="26977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FFCC00"/>
                </a:solidFill>
              </a:rPr>
              <a:t>Экономия </a:t>
            </a:r>
            <a:r>
              <a:rPr lang="ru-RU" sz="1000" b="1" dirty="0" smtClean="0">
                <a:solidFill>
                  <a:srgbClr val="FFCC00"/>
                </a:solidFill>
              </a:rPr>
              <a:t>77%</a:t>
            </a:r>
            <a:endParaRPr lang="ru-RU" sz="1000" b="1" dirty="0">
              <a:solidFill>
                <a:srgbClr val="FFCC00"/>
              </a:solidFill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6923" y="1233858"/>
            <a:ext cx="208204" cy="197897"/>
          </a:xfrm>
          <a:prstGeom prst="rect">
            <a:avLst/>
          </a:prstGeom>
          <a:ln>
            <a:noFill/>
          </a:ln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screen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9118" y="975662"/>
            <a:ext cx="226009" cy="226009"/>
          </a:xfrm>
          <a:prstGeom prst="rect">
            <a:avLst/>
          </a:prstGeom>
          <a:ln>
            <a:noFill/>
          </a:ln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 cstate="screen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6210" y="1491360"/>
            <a:ext cx="226009" cy="196123"/>
          </a:xfrm>
          <a:prstGeom prst="rect">
            <a:avLst/>
          </a:prstGeom>
          <a:ln>
            <a:noFill/>
          </a:ln>
        </p:spPr>
      </p:pic>
      <p:pic>
        <p:nvPicPr>
          <p:cNvPr id="34" name="Picture 2" descr="https://yt3.ggpht.com/a/AGF-l7_PCZ7QLQUKR-moEUWRo_2MmT4e8cOrFin9EQ=s900-c-k-c0xffffffff-no-rj-mo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511" y="3828556"/>
            <a:ext cx="413447" cy="41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5071170" y="3896230"/>
            <a:ext cx="375207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rgbClr val="FFCC18"/>
                </a:solidFill>
                <a:latin typeface="+mn-lt"/>
                <a:hlinkClick r:id="rId11" tooltip="смотреть видео"/>
              </a:rPr>
              <a:t>Видео реализации проекта</a:t>
            </a:r>
            <a:endParaRPr lang="ru-RU" sz="1000" b="1" dirty="0">
              <a:solidFill>
                <a:srgbClr val="FFCC18"/>
              </a:solidFill>
              <a:latin typeface="+mn-lt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 bwMode="auto">
          <a:xfrm>
            <a:off x="4626190" y="476218"/>
            <a:ext cx="0" cy="6307031"/>
          </a:xfrm>
          <a:prstGeom prst="line">
            <a:avLst/>
          </a:prstGeom>
          <a:ln>
            <a:solidFill>
              <a:srgbClr val="FFCC18"/>
            </a:solidFill>
            <a:headEnd type="none" w="med" len="med"/>
            <a:tailEnd type="none" w="med" len="med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 bwMode="auto">
          <a:xfrm>
            <a:off x="75431" y="485271"/>
            <a:ext cx="0" cy="6307031"/>
          </a:xfrm>
          <a:prstGeom prst="line">
            <a:avLst/>
          </a:prstGeom>
          <a:ln>
            <a:solidFill>
              <a:srgbClr val="FFCC18"/>
            </a:solidFill>
            <a:headEnd type="none" w="med" len="med"/>
            <a:tailEnd type="none" w="med" len="med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 bwMode="auto">
          <a:xfrm>
            <a:off x="4626190" y="1085342"/>
            <a:ext cx="108000" cy="0"/>
          </a:xfrm>
          <a:prstGeom prst="line">
            <a:avLst/>
          </a:prstGeom>
          <a:ln>
            <a:solidFill>
              <a:srgbClr val="FFCC18"/>
            </a:solidFill>
            <a:headEnd type="none" w="med" len="med"/>
            <a:tailEnd type="none" w="med" len="med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 bwMode="auto">
          <a:xfrm>
            <a:off x="4624684" y="1310169"/>
            <a:ext cx="108000" cy="0"/>
          </a:xfrm>
          <a:prstGeom prst="line">
            <a:avLst/>
          </a:prstGeom>
          <a:ln>
            <a:solidFill>
              <a:srgbClr val="FFCC18"/>
            </a:solidFill>
            <a:headEnd type="none" w="med" len="med"/>
            <a:tailEnd type="none" w="med" len="med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 bwMode="auto">
          <a:xfrm>
            <a:off x="4633742" y="1554622"/>
            <a:ext cx="108000" cy="0"/>
          </a:xfrm>
          <a:prstGeom prst="line">
            <a:avLst/>
          </a:prstGeom>
          <a:ln>
            <a:solidFill>
              <a:srgbClr val="FFCC18"/>
            </a:solidFill>
            <a:headEnd type="none" w="med" len="med"/>
            <a:tailEnd type="none" w="med" len="med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 bwMode="auto">
          <a:xfrm>
            <a:off x="4633739" y="3999047"/>
            <a:ext cx="108000" cy="0"/>
          </a:xfrm>
          <a:prstGeom prst="line">
            <a:avLst/>
          </a:prstGeom>
          <a:ln>
            <a:solidFill>
              <a:srgbClr val="FFCC18"/>
            </a:solidFill>
            <a:headEnd type="none" w="med" len="med"/>
            <a:tailEnd type="none" w="med" len="med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 bwMode="auto">
          <a:xfrm>
            <a:off x="88891" y="1065730"/>
            <a:ext cx="108000" cy="0"/>
          </a:xfrm>
          <a:prstGeom prst="line">
            <a:avLst/>
          </a:prstGeom>
          <a:ln>
            <a:solidFill>
              <a:srgbClr val="FFCC18"/>
            </a:solidFill>
            <a:headEnd type="none" w="med" len="med"/>
            <a:tailEnd type="none" w="med" len="med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 bwMode="auto">
          <a:xfrm>
            <a:off x="88886" y="1310168"/>
            <a:ext cx="108000" cy="0"/>
          </a:xfrm>
          <a:prstGeom prst="line">
            <a:avLst/>
          </a:prstGeom>
          <a:ln>
            <a:solidFill>
              <a:srgbClr val="FFCC18"/>
            </a:solidFill>
            <a:headEnd type="none" w="med" len="med"/>
            <a:tailEnd type="none" w="med" len="med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 bwMode="auto">
          <a:xfrm>
            <a:off x="88884" y="1554613"/>
            <a:ext cx="108000" cy="0"/>
          </a:xfrm>
          <a:prstGeom prst="line">
            <a:avLst/>
          </a:prstGeom>
          <a:ln>
            <a:solidFill>
              <a:srgbClr val="FFCC18"/>
            </a:solidFill>
            <a:headEnd type="none" w="med" len="med"/>
            <a:tailEnd type="none" w="med" len="med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 bwMode="auto">
          <a:xfrm>
            <a:off x="78326" y="4015637"/>
            <a:ext cx="108000" cy="0"/>
          </a:xfrm>
          <a:prstGeom prst="line">
            <a:avLst/>
          </a:prstGeom>
          <a:ln>
            <a:solidFill>
              <a:srgbClr val="FFCC18"/>
            </a:solidFill>
            <a:headEnd type="none" w="med" len="med"/>
            <a:tailEnd type="none" w="med" len="med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237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84DB82D-A8B1-42A6-AD6F-00654C38A7FC}"/>
              </a:ext>
            </a:extLst>
          </p:cNvPr>
          <p:cNvSpPr txBox="1">
            <a:spLocks/>
          </p:cNvSpPr>
          <p:nvPr/>
        </p:nvSpPr>
        <p:spPr bwMode="auto">
          <a:xfrm>
            <a:off x="545909" y="94404"/>
            <a:ext cx="47865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75A5A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75A5A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75A5A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75A5A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575A5A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575A5A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575A5A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575A5A"/>
                </a:solidFill>
                <a:latin typeface="Arial" charset="0"/>
              </a:defRPr>
            </a:lvl9pPr>
          </a:lstStyle>
          <a:p>
            <a:r>
              <a:rPr lang="ru-RU" kern="0" dirty="0" smtClean="0"/>
              <a:t>Наши Заказчики по регионам РФ</a:t>
            </a:r>
            <a:endParaRPr lang="ru-RU" kern="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3931" y="430095"/>
            <a:ext cx="1225026" cy="1444239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784DB82D-A8B1-42A6-AD6F-00654C38A7FC}"/>
              </a:ext>
            </a:extLst>
          </p:cNvPr>
          <p:cNvSpPr txBox="1">
            <a:spLocks/>
          </p:cNvSpPr>
          <p:nvPr/>
        </p:nvSpPr>
        <p:spPr bwMode="auto">
          <a:xfrm>
            <a:off x="328625" y="1914022"/>
            <a:ext cx="17956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75A5A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75A5A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75A5A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75A5A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575A5A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575A5A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575A5A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575A5A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1200" kern="0" dirty="0" smtClean="0"/>
              <a:t>Лениногорск</a:t>
            </a:r>
          </a:p>
          <a:p>
            <a:pPr algn="ctr">
              <a:lnSpc>
                <a:spcPct val="100000"/>
              </a:lnSpc>
            </a:pPr>
            <a:r>
              <a:rPr lang="ru-RU" sz="1200" kern="0" dirty="0" smtClean="0"/>
              <a:t> (</a:t>
            </a:r>
            <a:r>
              <a:rPr lang="ru-RU" sz="1200" kern="0" dirty="0"/>
              <a:t>республика Татарстан</a:t>
            </a:r>
            <a:r>
              <a:rPr lang="ru-RU" sz="1200" kern="0" dirty="0" smtClean="0"/>
              <a:t>)</a:t>
            </a:r>
            <a:endParaRPr lang="ru-RU" sz="1200" kern="0" dirty="0"/>
          </a:p>
        </p:txBody>
      </p:sp>
      <p:pic>
        <p:nvPicPr>
          <p:cNvPr id="1026" name="Picture 2" descr="«ПрофЭСКО» победила в конкурсе на оказание услуг по модернизация инфраструктуры наружного освещения г.о.г. Дзержинска Нижегородской области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82916" y="464277"/>
            <a:ext cx="1125772" cy="141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84DB82D-A8B1-42A6-AD6F-00654C38A7FC}"/>
              </a:ext>
            </a:extLst>
          </p:cNvPr>
          <p:cNvSpPr txBox="1">
            <a:spLocks/>
          </p:cNvSpPr>
          <p:nvPr/>
        </p:nvSpPr>
        <p:spPr bwMode="auto">
          <a:xfrm>
            <a:off x="2338534" y="1914022"/>
            <a:ext cx="19990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75A5A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75A5A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75A5A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75A5A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575A5A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575A5A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575A5A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575A5A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1200" kern="0" dirty="0" smtClean="0"/>
              <a:t>Дзержинск</a:t>
            </a:r>
          </a:p>
          <a:p>
            <a:pPr algn="ctr">
              <a:lnSpc>
                <a:spcPct val="100000"/>
              </a:lnSpc>
            </a:pPr>
            <a:r>
              <a:rPr lang="ru-RU" sz="1200" kern="0" dirty="0"/>
              <a:t> (Нижегородская область</a:t>
            </a:r>
            <a:r>
              <a:rPr lang="ru-RU" sz="1200" kern="0" dirty="0" smtClean="0"/>
              <a:t>)</a:t>
            </a:r>
            <a:endParaRPr lang="ru-RU" kern="0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784DB82D-A8B1-42A6-AD6F-00654C38A7FC}"/>
              </a:ext>
            </a:extLst>
          </p:cNvPr>
          <p:cNvSpPr txBox="1">
            <a:spLocks/>
          </p:cNvSpPr>
          <p:nvPr/>
        </p:nvSpPr>
        <p:spPr bwMode="auto">
          <a:xfrm>
            <a:off x="4745252" y="1914022"/>
            <a:ext cx="17956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75A5A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75A5A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75A5A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75A5A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575A5A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575A5A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575A5A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575A5A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1200" kern="0" dirty="0" smtClean="0"/>
              <a:t>Нижнекамск</a:t>
            </a:r>
          </a:p>
          <a:p>
            <a:pPr algn="ctr">
              <a:lnSpc>
                <a:spcPct val="100000"/>
              </a:lnSpc>
            </a:pPr>
            <a:r>
              <a:rPr lang="ru-RU" sz="1200" kern="0" dirty="0" smtClean="0"/>
              <a:t> (</a:t>
            </a:r>
            <a:r>
              <a:rPr lang="ru-RU" sz="1200" kern="0" dirty="0"/>
              <a:t>республика Татарстан</a:t>
            </a:r>
            <a:r>
              <a:rPr lang="ru-RU" sz="1200" kern="0" dirty="0" smtClean="0"/>
              <a:t>)</a:t>
            </a:r>
            <a:endParaRPr lang="ru-RU" sz="1200" kern="0" dirty="0"/>
          </a:p>
        </p:txBody>
      </p:sp>
      <p:pic>
        <p:nvPicPr>
          <p:cNvPr id="1028" name="Picture 4" descr="Заключен энергосервисный контракт с МКУ «Исполнительный комитет города» Нижнекамска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6F5F3"/>
              </a:clrFrom>
              <a:clrTo>
                <a:srgbClr val="F6F5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367" y="430094"/>
            <a:ext cx="1365725" cy="144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онтракт с Администрацией муниципального образования «Краснинский район» Смоленской области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3FFFD"/>
              </a:clrFrom>
              <a:clrTo>
                <a:srgbClr val="F3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561" y="430094"/>
            <a:ext cx="1330220" cy="144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784DB82D-A8B1-42A6-AD6F-00654C38A7FC}"/>
              </a:ext>
            </a:extLst>
          </p:cNvPr>
          <p:cNvSpPr txBox="1">
            <a:spLocks/>
          </p:cNvSpPr>
          <p:nvPr/>
        </p:nvSpPr>
        <p:spPr bwMode="auto">
          <a:xfrm>
            <a:off x="6893490" y="1914022"/>
            <a:ext cx="17956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75A5A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75A5A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75A5A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75A5A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575A5A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575A5A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575A5A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575A5A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1200" kern="0" dirty="0" err="1" smtClean="0"/>
              <a:t>Краснинское</a:t>
            </a:r>
            <a:endParaRPr lang="ru-RU" sz="1200" kern="0" dirty="0" smtClean="0"/>
          </a:p>
          <a:p>
            <a:pPr algn="ctr">
              <a:lnSpc>
                <a:spcPct val="100000"/>
              </a:lnSpc>
            </a:pPr>
            <a:r>
              <a:rPr lang="ru-RU" sz="1200" kern="0" dirty="0" smtClean="0"/>
              <a:t>(Смоленская область)</a:t>
            </a:r>
            <a:endParaRPr lang="ru-RU" sz="1200" kern="0" dirty="0"/>
          </a:p>
        </p:txBody>
      </p:sp>
      <p:pic>
        <p:nvPicPr>
          <p:cNvPr id="1032" name="Picture 8" descr="Компания ООО «ПрофЭСКО» заключила энергосервисный контракт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AF9F7"/>
              </a:clrFrom>
              <a:clrTo>
                <a:srgbClr val="FAF9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17" y="4285577"/>
            <a:ext cx="1408454" cy="144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784DB82D-A8B1-42A6-AD6F-00654C38A7FC}"/>
              </a:ext>
            </a:extLst>
          </p:cNvPr>
          <p:cNvSpPr txBox="1">
            <a:spLocks/>
          </p:cNvSpPr>
          <p:nvPr/>
        </p:nvSpPr>
        <p:spPr bwMode="auto">
          <a:xfrm>
            <a:off x="307549" y="5717854"/>
            <a:ext cx="17956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75A5A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75A5A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75A5A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75A5A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575A5A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575A5A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575A5A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575A5A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1200" kern="0" dirty="0" smtClean="0"/>
              <a:t> Сандово </a:t>
            </a:r>
          </a:p>
          <a:p>
            <a:pPr algn="ctr">
              <a:lnSpc>
                <a:spcPct val="100000"/>
              </a:lnSpc>
            </a:pPr>
            <a:r>
              <a:rPr lang="ru-RU" sz="1200" kern="0" dirty="0" smtClean="0"/>
              <a:t>(Тверская область)</a:t>
            </a:r>
            <a:endParaRPr lang="ru-RU" kern="0" dirty="0"/>
          </a:p>
        </p:txBody>
      </p:sp>
      <p:pic>
        <p:nvPicPr>
          <p:cNvPr id="1034" name="Picture 10" descr="ООО «ПрофЭСКО» заключен энергосервсиный контракт на территории Воронежской области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526" y="2472160"/>
            <a:ext cx="1345105" cy="134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784DB82D-A8B1-42A6-AD6F-00654C38A7FC}"/>
              </a:ext>
            </a:extLst>
          </p:cNvPr>
          <p:cNvSpPr txBox="1">
            <a:spLocks/>
          </p:cNvSpPr>
          <p:nvPr/>
        </p:nvSpPr>
        <p:spPr bwMode="auto">
          <a:xfrm>
            <a:off x="2172245" y="3863417"/>
            <a:ext cx="23394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75A5A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75A5A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75A5A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75A5A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575A5A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575A5A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575A5A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575A5A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1200" kern="0" dirty="0" smtClean="0"/>
              <a:t>Воронеж</a:t>
            </a:r>
          </a:p>
          <a:p>
            <a:pPr algn="ctr">
              <a:lnSpc>
                <a:spcPct val="100000"/>
              </a:lnSpc>
            </a:pPr>
            <a:r>
              <a:rPr lang="ru-RU" sz="1200" kern="0" dirty="0" smtClean="0"/>
              <a:t>(Воронежская область)</a:t>
            </a:r>
            <a:endParaRPr lang="ru-RU" kern="0" dirty="0"/>
          </a:p>
        </p:txBody>
      </p:sp>
      <p:pic>
        <p:nvPicPr>
          <p:cNvPr id="1038" name="Picture 14" descr="http://www.bryanskobl.ru/img/symbols/3gerb_b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02675" y="2436668"/>
            <a:ext cx="1135108" cy="143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784DB82D-A8B1-42A6-AD6F-00654C38A7FC}"/>
              </a:ext>
            </a:extLst>
          </p:cNvPr>
          <p:cNvSpPr txBox="1">
            <a:spLocks/>
          </p:cNvSpPr>
          <p:nvPr/>
        </p:nvSpPr>
        <p:spPr bwMode="auto">
          <a:xfrm>
            <a:off x="4535558" y="3871963"/>
            <a:ext cx="23394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75A5A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75A5A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75A5A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75A5A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575A5A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575A5A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575A5A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575A5A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1200" kern="0" dirty="0" smtClean="0"/>
              <a:t>Сеща </a:t>
            </a:r>
          </a:p>
          <a:p>
            <a:pPr algn="ctr">
              <a:lnSpc>
                <a:spcPct val="100000"/>
              </a:lnSpc>
            </a:pPr>
            <a:r>
              <a:rPr lang="ru-RU" sz="1200" kern="0" dirty="0" smtClean="0"/>
              <a:t>(Брянская область)</a:t>
            </a:r>
            <a:endParaRPr lang="ru-RU" kern="0" dirty="0"/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784DB82D-A8B1-42A6-AD6F-00654C38A7FC}"/>
              </a:ext>
            </a:extLst>
          </p:cNvPr>
          <p:cNvSpPr txBox="1">
            <a:spLocks/>
          </p:cNvSpPr>
          <p:nvPr/>
        </p:nvSpPr>
        <p:spPr bwMode="auto">
          <a:xfrm>
            <a:off x="6964505" y="5717852"/>
            <a:ext cx="17956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75A5A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75A5A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75A5A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75A5A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575A5A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575A5A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575A5A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575A5A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1200" kern="0" dirty="0" err="1" smtClean="0"/>
              <a:t>Малеевское</a:t>
            </a:r>
            <a:endParaRPr lang="ru-RU" sz="1200" kern="0" dirty="0" smtClean="0"/>
          </a:p>
          <a:p>
            <a:pPr algn="ctr">
              <a:lnSpc>
                <a:spcPct val="100000"/>
              </a:lnSpc>
            </a:pPr>
            <a:r>
              <a:rPr lang="ru-RU" sz="1200" kern="0" dirty="0" smtClean="0"/>
              <a:t>(Смоленская область)</a:t>
            </a:r>
            <a:endParaRPr lang="ru-RU" kern="0" dirty="0"/>
          </a:p>
        </p:txBody>
      </p:sp>
      <p:pic>
        <p:nvPicPr>
          <p:cNvPr id="1040" name="Picture 16" descr="https://upload.wikimedia.org/wikipedia/commons/d/db/Coat_of_arms_of_Smolenskaya_Oblast_%28small%29.pn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760" y="4321873"/>
            <a:ext cx="1037098" cy="126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520" y="6093151"/>
            <a:ext cx="841884" cy="621355"/>
          </a:xfrm>
          <a:prstGeom prst="rect">
            <a:avLst/>
          </a:prstGeom>
        </p:spPr>
      </p:pic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784DB82D-A8B1-42A6-AD6F-00654C38A7FC}"/>
              </a:ext>
            </a:extLst>
          </p:cNvPr>
          <p:cNvSpPr txBox="1">
            <a:spLocks/>
          </p:cNvSpPr>
          <p:nvPr/>
        </p:nvSpPr>
        <p:spPr bwMode="auto">
          <a:xfrm>
            <a:off x="2345452" y="5696660"/>
            <a:ext cx="17956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75A5A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75A5A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75A5A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75A5A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575A5A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575A5A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575A5A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575A5A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1200" kern="0" dirty="0" smtClean="0"/>
              <a:t>Щелково </a:t>
            </a:r>
          </a:p>
          <a:p>
            <a:pPr algn="ctr">
              <a:lnSpc>
                <a:spcPct val="100000"/>
              </a:lnSpc>
            </a:pPr>
            <a:r>
              <a:rPr lang="ru-RU" sz="1200" kern="0" dirty="0" smtClean="0"/>
              <a:t>(Московская область)</a:t>
            </a:r>
            <a:endParaRPr lang="ru-RU" kern="0" dirty="0"/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784DB82D-A8B1-42A6-AD6F-00654C38A7FC}"/>
              </a:ext>
            </a:extLst>
          </p:cNvPr>
          <p:cNvSpPr txBox="1">
            <a:spLocks/>
          </p:cNvSpPr>
          <p:nvPr/>
        </p:nvSpPr>
        <p:spPr bwMode="auto">
          <a:xfrm>
            <a:off x="4817662" y="5723819"/>
            <a:ext cx="17956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75A5A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75A5A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75A5A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75A5A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575A5A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575A5A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575A5A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575A5A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1200" kern="0" dirty="0" smtClean="0"/>
              <a:t>Краснодар</a:t>
            </a:r>
            <a:endParaRPr lang="ru-RU" sz="1200" kern="0" dirty="0"/>
          </a:p>
          <a:p>
            <a:pPr algn="ctr">
              <a:lnSpc>
                <a:spcPct val="100000"/>
              </a:lnSpc>
            </a:pPr>
            <a:r>
              <a:rPr lang="ru-RU" sz="1200" kern="0" dirty="0" smtClean="0"/>
              <a:t>(Краснодарский Край)</a:t>
            </a:r>
            <a:endParaRPr lang="ru-RU" kern="0" dirty="0"/>
          </a:p>
        </p:txBody>
      </p:sp>
      <p:pic>
        <p:nvPicPr>
          <p:cNvPr id="3" name="Picture 4" descr="https://vash-ritual.ru/images/shelkovo/zvrihk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916" y="4432729"/>
            <a:ext cx="977270" cy="121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tgef.ru/wp-content/uploads/2016/09/gerb_krasnodar.pn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7" t="22501" r="19614"/>
          <a:stretch/>
        </p:blipFill>
        <p:spPr bwMode="auto">
          <a:xfrm>
            <a:off x="5221506" y="4453844"/>
            <a:ext cx="987950" cy="126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056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4">
            <a:extLst>
              <a:ext uri="{FF2B5EF4-FFF2-40B4-BE49-F238E27FC236}">
                <a16:creationId xmlns:a16="http://schemas.microsoft.com/office/drawing/2014/main" id="{B375460C-C17A-4E36-8EE1-1A4CBA8B0D6E}"/>
              </a:ext>
            </a:extLst>
          </p:cNvPr>
          <p:cNvSpPr txBox="1">
            <a:spLocks/>
          </p:cNvSpPr>
          <p:nvPr/>
        </p:nvSpPr>
        <p:spPr bwMode="auto">
          <a:xfrm>
            <a:off x="130863" y="488313"/>
            <a:ext cx="7416824" cy="5946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indent="358775" algn="just"/>
            <a:r>
              <a:rPr lang="ru-RU" sz="1400" kern="0" dirty="0">
                <a:latin typeface="+mn-lt"/>
              </a:rPr>
              <a:t>В 2019 году акционерами </a:t>
            </a:r>
            <a:r>
              <a:rPr lang="en-US" sz="1400" b="1" kern="0" dirty="0">
                <a:latin typeface="+mn-lt"/>
              </a:rPr>
              <a:t>IEK GROUP</a:t>
            </a:r>
            <a:r>
              <a:rPr lang="en-US" sz="1400" kern="0" dirty="0">
                <a:latin typeface="+mn-lt"/>
              </a:rPr>
              <a:t> </a:t>
            </a:r>
            <a:r>
              <a:rPr lang="ru-RU" sz="1400" kern="0" dirty="0">
                <a:latin typeface="+mn-lt"/>
              </a:rPr>
              <a:t>создана специальная проектная компания ООО «ПрофЭСКО» для реализации энергосервисных контрактов.</a:t>
            </a:r>
            <a:r>
              <a:rPr lang="ru-RU" sz="1400" b="1" u="sng" kern="0" dirty="0">
                <a:latin typeface="+mn-lt"/>
              </a:rPr>
              <a:t> </a:t>
            </a:r>
          </a:p>
          <a:p>
            <a:pPr indent="358775" algn="just"/>
            <a:endParaRPr lang="ru-RU" sz="1400" b="1" u="sng" kern="0" dirty="0">
              <a:latin typeface="+mn-lt"/>
            </a:endParaRPr>
          </a:p>
          <a:p>
            <a:pPr indent="358775" algn="just"/>
            <a:r>
              <a:rPr lang="ru-RU" sz="1400" kern="0" dirty="0">
                <a:latin typeface="+mn-lt"/>
              </a:rPr>
              <a:t>Команда, собранная в </a:t>
            </a:r>
            <a:r>
              <a:rPr lang="ru-RU" sz="1400" b="1" kern="0" dirty="0">
                <a:latin typeface="+mn-lt"/>
              </a:rPr>
              <a:t>ПрофЭСКО</a:t>
            </a:r>
            <a:r>
              <a:rPr lang="ru-RU" sz="1400" kern="0" dirty="0">
                <a:latin typeface="+mn-lt"/>
              </a:rPr>
              <a:t> имеет обширный и успешный опыт в реализации энергосервисных проектов, как с бизнесом, так и с бюджетными заказчиками. </a:t>
            </a:r>
          </a:p>
          <a:p>
            <a:pPr indent="358775" algn="just"/>
            <a:r>
              <a:rPr lang="ru-RU" sz="1400" kern="0" dirty="0">
                <a:latin typeface="+mn-lt"/>
              </a:rPr>
              <a:t>На сегодняшний день компания ООО «ПрофЭСКО» заключила энергосервисные контракты и выполнила работы по замене различных типов светильников                                     </a:t>
            </a:r>
            <a:r>
              <a:rPr lang="ru-RU" sz="1400" b="1" kern="0" dirty="0">
                <a:latin typeface="+mn-lt"/>
              </a:rPr>
              <a:t>в общем кол-ве </a:t>
            </a:r>
            <a:r>
              <a:rPr lang="en-US" sz="1400" b="1" kern="0" dirty="0">
                <a:latin typeface="+mn-lt"/>
              </a:rPr>
              <a:t>~ </a:t>
            </a:r>
            <a:r>
              <a:rPr lang="ru-RU" sz="1400" b="1" kern="0" dirty="0">
                <a:latin typeface="+mn-lt"/>
              </a:rPr>
              <a:t>37 000 шт. </a:t>
            </a:r>
          </a:p>
          <a:p>
            <a:pPr indent="358775" algn="just"/>
            <a:endParaRPr lang="ru-RU" sz="1400" b="1" u="sng" kern="0" dirty="0">
              <a:latin typeface="+mn-lt"/>
            </a:endParaRPr>
          </a:p>
          <a:p>
            <a:pPr indent="358775" algn="just"/>
            <a:r>
              <a:rPr lang="ru-RU" sz="1400" b="1" kern="0" dirty="0">
                <a:latin typeface="+mn-lt"/>
              </a:rPr>
              <a:t>IEK GROUP</a:t>
            </a:r>
            <a:r>
              <a:rPr lang="ru-RU" sz="1400" kern="0" dirty="0">
                <a:latin typeface="+mn-lt"/>
              </a:rPr>
              <a:t> — один из ведущих производителей и поставщиков электротехники и светотехники, бренд IEK известен на электротехническом рынке с 1999 года. </a:t>
            </a:r>
          </a:p>
          <a:p>
            <a:pPr indent="358775" algn="just"/>
            <a:endParaRPr lang="ru-RU" sz="1400" kern="0" dirty="0">
              <a:latin typeface="+mn-lt"/>
            </a:endParaRPr>
          </a:p>
          <a:p>
            <a:pPr indent="358775" algn="just"/>
            <a:r>
              <a:rPr lang="ru-RU" sz="1400" kern="0" dirty="0">
                <a:latin typeface="+mn-lt"/>
              </a:rPr>
              <a:t>3 июля 2019г. </a:t>
            </a:r>
            <a:r>
              <a:rPr lang="ru-RU" sz="1400" b="1" kern="0" dirty="0">
                <a:latin typeface="+mn-lt"/>
              </a:rPr>
              <a:t>IEK GROUP </a:t>
            </a:r>
            <a:r>
              <a:rPr lang="ru-RU" sz="1400" kern="0" dirty="0">
                <a:latin typeface="+mn-lt"/>
              </a:rPr>
              <a:t>приобрела контрольный пакет долей в уставном капитале компании </a:t>
            </a:r>
            <a:r>
              <a:rPr lang="ru-RU" sz="1400" b="1" kern="0" dirty="0">
                <a:latin typeface="+mn-lt"/>
              </a:rPr>
              <a:t>LEDEL</a:t>
            </a:r>
            <a:r>
              <a:rPr lang="ru-RU" sz="1400" kern="0" dirty="0">
                <a:latin typeface="+mn-lt"/>
              </a:rPr>
              <a:t> (64 процента).</a:t>
            </a:r>
          </a:p>
          <a:p>
            <a:pPr indent="358775" algn="just"/>
            <a:endParaRPr lang="ru-RU" sz="1400" kern="0" dirty="0">
              <a:latin typeface="+mn-lt"/>
            </a:endParaRPr>
          </a:p>
          <a:p>
            <a:pPr indent="358775" algn="just"/>
            <a:r>
              <a:rPr lang="ru-RU" sz="1400" kern="0" dirty="0">
                <a:latin typeface="+mn-lt"/>
              </a:rPr>
              <a:t>Инновационная Компания </a:t>
            </a:r>
            <a:r>
              <a:rPr lang="ru-RU" sz="1400" b="1" kern="0" dirty="0">
                <a:latin typeface="+mn-lt"/>
              </a:rPr>
              <a:t>LEDEL</a:t>
            </a:r>
            <a:r>
              <a:rPr lang="ru-RU" sz="1400" kern="0" dirty="0">
                <a:latin typeface="+mn-lt"/>
              </a:rPr>
              <a:t> -  российский производитель технологически сложных светильников, была основана в 2009г. В активе компании 94 патента (32 международных). Полный цикл производства светотехнической продукции осуществляется в России.</a:t>
            </a:r>
          </a:p>
          <a:p>
            <a:pPr indent="358775" algn="just"/>
            <a:endParaRPr lang="ru-RU" sz="1400" kern="0" dirty="0">
              <a:latin typeface="+mn-lt"/>
            </a:endParaRPr>
          </a:p>
          <a:p>
            <a:pPr indent="358775" algn="just"/>
            <a:r>
              <a:rPr lang="ru-RU" sz="1400" kern="0" dirty="0">
                <a:latin typeface="+mn-lt"/>
              </a:rPr>
              <a:t>Подобный союз на электротехническом рынке между российскими компаниями — уникальное явление, которое позволит реализовывать сложные проекты любых масштабов. </a:t>
            </a:r>
          </a:p>
          <a:p>
            <a:pPr indent="358775" algn="just"/>
            <a:endParaRPr lang="ru-RU" sz="1400" kern="0" dirty="0">
              <a:latin typeface="+mn-lt"/>
            </a:endParaRPr>
          </a:p>
          <a:p>
            <a:pPr indent="358775" algn="just"/>
            <a:endParaRPr lang="ru-RU" sz="1400" kern="0" dirty="0">
              <a:latin typeface="+mn-lt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100A06C-85C4-4C7A-8BA2-D734D20A90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367" y="2624413"/>
            <a:ext cx="1272121" cy="130296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4CFC19A-89B1-4B81-9924-9048AFFDCC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367" y="4773052"/>
            <a:ext cx="1223770" cy="606752"/>
          </a:xfrm>
          <a:prstGeom prst="rect">
            <a:avLst/>
          </a:prstGeo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9F128687-31E1-4B47-A97C-F601417B5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909" y="68526"/>
            <a:ext cx="7416824" cy="307777"/>
          </a:xfrm>
        </p:spPr>
        <p:txBody>
          <a:bodyPr/>
          <a:lstStyle/>
          <a:p>
            <a:r>
              <a:rPr lang="ru-RU" dirty="0"/>
              <a:t>О Компании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520" y="6093151"/>
            <a:ext cx="841884" cy="62135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989" y="1000125"/>
            <a:ext cx="1161502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19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0BBD88C-EFBC-4AA6-A3FE-9C8EE691B8BB}"/>
              </a:ext>
            </a:extLst>
          </p:cNvPr>
          <p:cNvSpPr/>
          <p:nvPr/>
        </p:nvSpPr>
        <p:spPr>
          <a:xfrm>
            <a:off x="737404" y="4501904"/>
            <a:ext cx="316173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600" dirty="0">
                <a:ln w="0"/>
                <a:latin typeface="Century Gothic" panose="020B0502020202020204" pitchFamily="34" charset="0"/>
              </a:rPr>
              <a:t>Генеральный директор</a:t>
            </a:r>
          </a:p>
          <a:p>
            <a:r>
              <a:rPr lang="ru-RU" sz="1600" dirty="0">
                <a:ln w="0"/>
                <a:latin typeface="Century Gothic" panose="020B0502020202020204" pitchFamily="34" charset="0"/>
              </a:rPr>
              <a:t>Бобков Евгений</a:t>
            </a:r>
            <a:endParaRPr lang="en-US" sz="1600" dirty="0">
              <a:ln w="0"/>
              <a:latin typeface="Century Gothic" panose="020B0502020202020204" pitchFamily="34" charset="0"/>
            </a:endParaRPr>
          </a:p>
          <a:p>
            <a:endParaRPr lang="ru-RU" sz="1600" dirty="0">
              <a:ln w="0"/>
              <a:latin typeface="Century Gothic" panose="020B0502020202020204" pitchFamily="34" charset="0"/>
            </a:endParaRPr>
          </a:p>
          <a:p>
            <a:r>
              <a:rPr lang="ru-RU" sz="1600" dirty="0">
                <a:ln w="0"/>
                <a:latin typeface="Century Gothic" panose="020B0502020202020204" pitchFamily="34" charset="0"/>
              </a:rPr>
              <a:t>+7 915 556 31 73</a:t>
            </a:r>
          </a:p>
          <a:p>
            <a:r>
              <a:rPr lang="en-US" sz="1600" dirty="0">
                <a:ln w="0"/>
                <a:latin typeface="Century Gothic" panose="020B0502020202020204" pitchFamily="34" charset="0"/>
                <a:hlinkClick r:id="rId2"/>
              </a:rPr>
              <a:t>bobkov@profesko.ru</a:t>
            </a:r>
            <a:endParaRPr lang="en-US" sz="1600" dirty="0">
              <a:ln w="0"/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804251D-CA9C-4EE6-9CCD-6C837CD1852F}"/>
              </a:ext>
            </a:extLst>
          </p:cNvPr>
          <p:cNvSpPr/>
          <p:nvPr/>
        </p:nvSpPr>
        <p:spPr>
          <a:xfrm>
            <a:off x="4272331" y="4501904"/>
            <a:ext cx="397896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600" dirty="0">
                <a:ln w="0"/>
                <a:latin typeface="Century Gothic" panose="020B0502020202020204" pitchFamily="34" charset="0"/>
              </a:rPr>
              <a:t>Коммерческий директор</a:t>
            </a:r>
          </a:p>
          <a:p>
            <a:r>
              <a:rPr lang="ru-RU" sz="1600" dirty="0">
                <a:ln w="0"/>
                <a:latin typeface="Century Gothic" panose="020B0502020202020204" pitchFamily="34" charset="0"/>
              </a:rPr>
              <a:t>Елисеев Владимир</a:t>
            </a:r>
            <a:endParaRPr lang="en-US" sz="1600" dirty="0">
              <a:ln w="0"/>
              <a:latin typeface="Century Gothic" panose="020B0502020202020204" pitchFamily="34" charset="0"/>
            </a:endParaRPr>
          </a:p>
          <a:p>
            <a:endParaRPr lang="ru-RU" sz="1600" dirty="0">
              <a:ln w="0"/>
              <a:latin typeface="Century Gothic" panose="020B0502020202020204" pitchFamily="34" charset="0"/>
            </a:endParaRPr>
          </a:p>
          <a:p>
            <a:r>
              <a:rPr lang="ru-RU" sz="1600" dirty="0">
                <a:ln w="0"/>
                <a:latin typeface="Century Gothic" panose="020B0502020202020204" pitchFamily="34" charset="0"/>
              </a:rPr>
              <a:t>+7 910 742 01 06</a:t>
            </a:r>
          </a:p>
          <a:p>
            <a:r>
              <a:rPr lang="en-US" sz="1600" dirty="0">
                <a:ln w="0"/>
                <a:latin typeface="Century Gothic" panose="020B0502020202020204" pitchFamily="34" charset="0"/>
                <a:hlinkClick r:id="rId2"/>
              </a:rPr>
              <a:t>eliseev@profesko.ru</a:t>
            </a:r>
            <a:endParaRPr lang="en-US" sz="1600" dirty="0">
              <a:ln w="0"/>
              <a:latin typeface="Century Gothic" panose="020B0502020202020204" pitchFamily="34" charset="0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FB9E549E-DEA3-4CD8-889C-5F095DED0296}"/>
              </a:ext>
            </a:extLst>
          </p:cNvPr>
          <p:cNvGrpSpPr/>
          <p:nvPr/>
        </p:nvGrpSpPr>
        <p:grpSpPr>
          <a:xfrm>
            <a:off x="4232633" y="2407077"/>
            <a:ext cx="3690864" cy="356479"/>
            <a:chOff x="4783705" y="820273"/>
            <a:chExt cx="3690864" cy="356479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E1EE2E41-4E96-4ED5-B366-872FAA684288}"/>
                </a:ext>
              </a:extLst>
            </p:cNvPr>
            <p:cNvSpPr/>
            <p:nvPr/>
          </p:nvSpPr>
          <p:spPr>
            <a:xfrm>
              <a:off x="5189695" y="820273"/>
              <a:ext cx="328487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ln w="0"/>
                  <a:latin typeface="Century Gothic" panose="020B0502020202020204" pitchFamily="34" charset="0"/>
                </a:rPr>
                <a:t>www.instagram.com/profesko/</a:t>
              </a:r>
              <a:endParaRPr lang="ru-RU" sz="1600" dirty="0">
                <a:ln w="0"/>
                <a:latin typeface="Century Gothic" panose="020B0502020202020204" pitchFamily="34" charset="0"/>
              </a:endParaRPr>
            </a:p>
          </p:txBody>
        </p:sp>
        <p:pic>
          <p:nvPicPr>
            <p:cNvPr id="9" name="Picture 2" descr="https://www.seekpng.com/png/detail/1-13319_instagram-round-corner-png-icon-instagram-instagram-icono.png">
              <a:extLst>
                <a:ext uri="{FF2B5EF4-FFF2-40B4-BE49-F238E27FC236}">
                  <a16:creationId xmlns:a16="http://schemas.microsoft.com/office/drawing/2014/main" id="{15FAAABC-EC6C-417C-9ECE-EACAF5AF39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3705" y="820273"/>
              <a:ext cx="405990" cy="356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18072A6-BABA-4B78-AF1F-BCB1AE409D02}"/>
              </a:ext>
            </a:extLst>
          </p:cNvPr>
          <p:cNvSpPr/>
          <p:nvPr/>
        </p:nvSpPr>
        <p:spPr>
          <a:xfrm>
            <a:off x="4621697" y="1836742"/>
            <a:ext cx="3497105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600" dirty="0">
                <a:ln w="0"/>
                <a:latin typeface="Century Gothic" panose="020B0502020202020204" pitchFamily="34" charset="0"/>
              </a:rPr>
              <a:t>www.profesko.ru</a:t>
            </a:r>
            <a:endParaRPr lang="ru-RU" sz="3600" dirty="0">
              <a:ln w="0"/>
              <a:latin typeface="Century Gothic" panose="020B0502020202020204" pitchFamily="34" charset="0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00B7EAF4-B83A-4DEC-8C58-B3891126C6E1}"/>
              </a:ext>
            </a:extLst>
          </p:cNvPr>
          <p:cNvGrpSpPr/>
          <p:nvPr/>
        </p:nvGrpSpPr>
        <p:grpSpPr>
          <a:xfrm>
            <a:off x="4275363" y="2995985"/>
            <a:ext cx="3843439" cy="343873"/>
            <a:chOff x="4881170" y="1931710"/>
            <a:chExt cx="3843439" cy="343873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6299388B-14B7-4500-9AC9-DA9759697BE5}"/>
                </a:ext>
              </a:extLst>
            </p:cNvPr>
            <p:cNvSpPr/>
            <p:nvPr/>
          </p:nvSpPr>
          <p:spPr>
            <a:xfrm>
              <a:off x="5227504" y="1931710"/>
              <a:ext cx="3497105" cy="33855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1600" dirty="0">
                  <a:ln w="0"/>
                  <a:latin typeface="Century Gothic" panose="020B0502020202020204" pitchFamily="34" charset="0"/>
                </a:rPr>
                <a:t>+ 7 (499) 995 07 44 </a:t>
              </a:r>
              <a:endParaRPr lang="ru-RU" sz="3600" dirty="0">
                <a:ln w="0"/>
                <a:latin typeface="Century Gothic" panose="020B0502020202020204" pitchFamily="34" charset="0"/>
              </a:endParaRPr>
            </a:p>
          </p:txBody>
        </p:sp>
        <p:pic>
          <p:nvPicPr>
            <p:cNvPr id="15" name="Picture 8" descr="https://generalstroy.spb.ru/d/649939/d/telefon_dzheneral_stroi_spb.jpg">
              <a:extLst>
                <a:ext uri="{FF2B5EF4-FFF2-40B4-BE49-F238E27FC236}">
                  <a16:creationId xmlns:a16="http://schemas.microsoft.com/office/drawing/2014/main" id="{35A18E31-E436-421B-8A62-4537CFDCA9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1170" y="1931710"/>
              <a:ext cx="346334" cy="3438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63691D70-A0F7-4B2C-B225-EF33C5C16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331" y="1817434"/>
            <a:ext cx="366292" cy="36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Группа 19"/>
          <p:cNvGrpSpPr/>
          <p:nvPr/>
        </p:nvGrpSpPr>
        <p:grpSpPr>
          <a:xfrm>
            <a:off x="737404" y="823241"/>
            <a:ext cx="2317931" cy="1904079"/>
            <a:chOff x="5093294" y="3401226"/>
            <a:chExt cx="1529697" cy="1307507"/>
          </a:xfrm>
        </p:grpSpPr>
        <p:sp>
          <p:nvSpPr>
            <p:cNvPr id="21" name="TextBox 20"/>
            <p:cNvSpPr txBox="1"/>
            <p:nvPr/>
          </p:nvSpPr>
          <p:spPr>
            <a:xfrm>
              <a:off x="5093294" y="3401226"/>
              <a:ext cx="1529697" cy="13075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3988" y="3541372"/>
              <a:ext cx="1261933" cy="1027214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4229601" y="527833"/>
            <a:ext cx="4490067" cy="1077218"/>
            <a:chOff x="3889491" y="622116"/>
            <a:chExt cx="4490067" cy="1077218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3889491" y="868922"/>
              <a:ext cx="4130589" cy="815023"/>
              <a:chOff x="4905491" y="438396"/>
              <a:chExt cx="4130589" cy="815023"/>
            </a:xfrm>
          </p:grpSpPr>
          <p:sp>
            <p:nvSpPr>
              <p:cNvPr id="25" name="Прямоугольник 24"/>
              <p:cNvSpPr/>
              <p:nvPr/>
            </p:nvSpPr>
            <p:spPr>
              <a:xfrm>
                <a:off x="5427528" y="730199"/>
                <a:ext cx="360855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1600" dirty="0">
                    <a:ln w="0"/>
                    <a:latin typeface="+mn-lt"/>
                  </a:rPr>
                  <a:t>г. Москва, ул. Староалексеевская, </a:t>
                </a:r>
                <a:r>
                  <a:rPr lang="ru-RU" sz="1600" dirty="0" smtClean="0">
                    <a:ln w="0"/>
                    <a:latin typeface="+mn-lt"/>
                  </a:rPr>
                  <a:t>5</a:t>
                </a:r>
              </a:p>
              <a:p>
                <a:r>
                  <a:rPr lang="ru-RU" sz="1200" dirty="0" smtClean="0">
                    <a:ln w="0"/>
                    <a:latin typeface="+mn-lt"/>
                  </a:rPr>
                  <a:t>(обособленное подразделение)</a:t>
                </a:r>
                <a:endParaRPr lang="ru-RU" sz="1200" dirty="0">
                  <a:ln w="0"/>
                  <a:latin typeface="+mn-lt"/>
                </a:endParaRPr>
              </a:p>
            </p:txBody>
          </p:sp>
          <p:pic>
            <p:nvPicPr>
              <p:cNvPr id="26" name="Picture 14" descr="http://pngimg.com/uploads/gps/gps_PNG54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05491" y="438396"/>
                <a:ext cx="360811" cy="5836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4" name="Прямоугольник 23"/>
            <p:cNvSpPr/>
            <p:nvPr/>
          </p:nvSpPr>
          <p:spPr>
            <a:xfrm>
              <a:off x="4411528" y="622116"/>
              <a:ext cx="3968030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dirty="0">
                  <a:ln w="0"/>
                  <a:latin typeface="+mn-lt"/>
                </a:rPr>
                <a:t>г</a:t>
              </a:r>
              <a:r>
                <a:rPr lang="ru-RU" sz="1600" dirty="0" smtClean="0">
                  <a:ln w="0"/>
                  <a:latin typeface="+mn-lt"/>
                </a:rPr>
                <a:t>. Подольск</a:t>
              </a:r>
              <a:r>
                <a:rPr lang="ru-RU" sz="1600" dirty="0">
                  <a:ln w="0"/>
                  <a:latin typeface="+mn-lt"/>
                </a:rPr>
                <a:t>, ул. Комсомольская, д. </a:t>
              </a:r>
              <a:r>
                <a:rPr lang="ru-RU" sz="1600" dirty="0" smtClean="0">
                  <a:ln w="0"/>
                  <a:latin typeface="+mn-lt"/>
                </a:rPr>
                <a:t>1с.2</a:t>
              </a:r>
            </a:p>
            <a:p>
              <a:r>
                <a:rPr lang="ru-RU" sz="1200" dirty="0" smtClean="0">
                  <a:ln w="0"/>
                  <a:latin typeface="+mn-lt"/>
                </a:rPr>
                <a:t>(юридический адрес)</a:t>
              </a:r>
              <a:endParaRPr lang="ru-RU" sz="1200" dirty="0">
                <a:ln w="0"/>
                <a:latin typeface="+mn-lt"/>
              </a:endParaRPr>
            </a:p>
            <a:p>
              <a:pPr algn="ctr"/>
              <a:endParaRPr lang="ru-RU" sz="3600" dirty="0">
                <a:ln w="0"/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1749570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Другая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C000"/>
      </a:hlink>
      <a:folHlink>
        <a:srgbClr val="FFC0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rnd" cmpd="sng" algn="ctr">
          <a:solidFill>
            <a:schemeClr val="tx1"/>
          </a:solidFill>
          <a:prstDash val="sysDot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rnd" cmpd="sng" algn="ctr">
          <a:solidFill>
            <a:schemeClr val="tx1"/>
          </a:solidFill>
          <a:prstDash val="sysDot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58570</TotalTime>
  <Words>502</Words>
  <Application>Microsoft Office PowerPoint</Application>
  <PresentationFormat>Экран (4:3)</PresentationFormat>
  <Paragraphs>149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Wingdings</vt:lpstr>
      <vt:lpstr>Arial</vt:lpstr>
      <vt:lpstr>Century Gothic</vt:lpstr>
      <vt:lpstr>Оформление по умолчанию</vt:lpstr>
      <vt:lpstr>ИНВЕСТИРУЕМ В БУДУЩЕЕ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 Компании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designer</dc:creator>
  <cp:lastModifiedBy>Владимир Елисеев</cp:lastModifiedBy>
  <cp:revision>1372</cp:revision>
  <cp:lastPrinted>2014-12-23T08:09:41Z</cp:lastPrinted>
  <dcterms:created xsi:type="dcterms:W3CDTF">2006-05-30T05:19:11Z</dcterms:created>
  <dcterms:modified xsi:type="dcterms:W3CDTF">2020-08-17T10:58:17Z</dcterms:modified>
</cp:coreProperties>
</file>